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0"/>
  </p:notesMasterIdLst>
  <p:handoutMasterIdLst>
    <p:handoutMasterId r:id="rId41"/>
  </p:handoutMasterIdLst>
  <p:sldIdLst>
    <p:sldId id="256" r:id="rId2"/>
    <p:sldId id="303" r:id="rId3"/>
    <p:sldId id="262" r:id="rId4"/>
    <p:sldId id="261" r:id="rId5"/>
    <p:sldId id="263" r:id="rId6"/>
    <p:sldId id="265" r:id="rId7"/>
    <p:sldId id="279" r:id="rId8"/>
    <p:sldId id="280" r:id="rId9"/>
    <p:sldId id="300" r:id="rId10"/>
    <p:sldId id="301" r:id="rId11"/>
    <p:sldId id="299" r:id="rId12"/>
    <p:sldId id="284" r:id="rId13"/>
    <p:sldId id="281" r:id="rId14"/>
    <p:sldId id="282" r:id="rId15"/>
    <p:sldId id="302" r:id="rId16"/>
    <p:sldId id="283" r:id="rId17"/>
    <p:sldId id="286" r:id="rId18"/>
    <p:sldId id="288" r:id="rId19"/>
    <p:sldId id="266" r:id="rId20"/>
    <p:sldId id="298" r:id="rId21"/>
    <p:sldId id="267" r:id="rId22"/>
    <p:sldId id="290" r:id="rId23"/>
    <p:sldId id="268" r:id="rId24"/>
    <p:sldId id="291" r:id="rId25"/>
    <p:sldId id="269" r:id="rId26"/>
    <p:sldId id="292" r:id="rId27"/>
    <p:sldId id="270" r:id="rId28"/>
    <p:sldId id="293" r:id="rId29"/>
    <p:sldId id="271" r:id="rId30"/>
    <p:sldId id="294" r:id="rId31"/>
    <p:sldId id="272" r:id="rId32"/>
    <p:sldId id="295" r:id="rId33"/>
    <p:sldId id="273" r:id="rId34"/>
    <p:sldId id="296" r:id="rId35"/>
    <p:sldId id="274" r:id="rId36"/>
    <p:sldId id="275" r:id="rId37"/>
    <p:sldId id="297" r:id="rId38"/>
    <p:sldId id="260" r:id="rId39"/>
  </p:sldIdLst>
  <p:sldSz cx="9144000" cy="6858000" type="screen4x3"/>
  <p:notesSz cx="7102475" cy="9388475"/>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7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37" autoAdjust="0"/>
  </p:normalViewPr>
  <p:slideViewPr>
    <p:cSldViewPr>
      <p:cViewPr>
        <p:scale>
          <a:sx n="80" d="100"/>
          <a:sy n="80" d="100"/>
        </p:scale>
        <p:origin x="-2514" y="-7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BD1339-548C-49A3-B922-D2C8F4DFECFB}"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95161B7E-29B0-48F3-B688-0E4744F35F3B}">
      <dgm:prSet/>
      <dgm:spPr/>
      <dgm:t>
        <a:bodyPr/>
        <a:lstStyle/>
        <a:p>
          <a:pPr rtl="0"/>
          <a:r>
            <a:rPr lang="en-US" b="1" dirty="0" smtClean="0">
              <a:latin typeface="Times New Roman" panose="02020603050405020304" pitchFamily="18" charset="0"/>
              <a:cs typeface="Times New Roman" panose="02020603050405020304" pitchFamily="18" charset="0"/>
            </a:rPr>
            <a:t>Investigations</a:t>
          </a:r>
          <a:endParaRPr lang="en-US" b="1" dirty="0">
            <a:latin typeface="Times New Roman" panose="02020603050405020304" pitchFamily="18" charset="0"/>
            <a:cs typeface="Times New Roman" panose="02020603050405020304" pitchFamily="18" charset="0"/>
          </a:endParaRPr>
        </a:p>
      </dgm:t>
    </dgm:pt>
    <dgm:pt modelId="{DFB94BFD-C012-47C2-9F2E-89FFEE5DE001}" type="parTrans" cxnId="{6B0EB668-FB8A-4857-9292-1CA7108E6661}">
      <dgm:prSet/>
      <dgm:spPr/>
      <dgm:t>
        <a:bodyPr/>
        <a:lstStyle/>
        <a:p>
          <a:endParaRPr lang="en-US"/>
        </a:p>
      </dgm:t>
    </dgm:pt>
    <dgm:pt modelId="{063DA738-4953-41A3-8F6B-1189747282F9}" type="sibTrans" cxnId="{6B0EB668-FB8A-4857-9292-1CA7108E6661}">
      <dgm:prSet/>
      <dgm:spPr/>
      <dgm:t>
        <a:bodyPr/>
        <a:lstStyle/>
        <a:p>
          <a:endParaRPr lang="en-US"/>
        </a:p>
      </dgm:t>
    </dgm:pt>
    <dgm:pt modelId="{A96BBA30-DE18-4840-AFD3-8DF078220681}">
      <dgm:prSet/>
      <dgm:spPr/>
      <dgm:t>
        <a:bodyPr/>
        <a:lstStyle/>
        <a:p>
          <a:pPr rtl="0"/>
          <a:r>
            <a:rPr lang="en-US" b="1" baseline="0" dirty="0" smtClean="0">
              <a:latin typeface="Times New Roman" panose="02020603050405020304" pitchFamily="18" charset="0"/>
              <a:cs typeface="Times New Roman" panose="02020603050405020304" pitchFamily="18" charset="0"/>
            </a:rPr>
            <a:t>Enforcement</a:t>
          </a:r>
          <a:endParaRPr lang="en-US" dirty="0">
            <a:latin typeface="Times New Roman" panose="02020603050405020304" pitchFamily="18" charset="0"/>
            <a:cs typeface="Times New Roman" panose="02020603050405020304" pitchFamily="18" charset="0"/>
          </a:endParaRPr>
        </a:p>
      </dgm:t>
    </dgm:pt>
    <dgm:pt modelId="{0F8D87F4-E20B-4C3F-8814-F545CAF0D437}" type="parTrans" cxnId="{A7526961-4DA0-430A-A5D9-9A2944C8C74E}">
      <dgm:prSet/>
      <dgm:spPr/>
      <dgm:t>
        <a:bodyPr/>
        <a:lstStyle/>
        <a:p>
          <a:endParaRPr lang="en-US"/>
        </a:p>
      </dgm:t>
    </dgm:pt>
    <dgm:pt modelId="{3911C674-BE97-4CFE-8FF7-C4499833D822}" type="sibTrans" cxnId="{A7526961-4DA0-430A-A5D9-9A2944C8C74E}">
      <dgm:prSet/>
      <dgm:spPr/>
      <dgm:t>
        <a:bodyPr/>
        <a:lstStyle/>
        <a:p>
          <a:endParaRPr lang="en-US"/>
        </a:p>
      </dgm:t>
    </dgm:pt>
    <dgm:pt modelId="{4BC0EDA3-D060-490C-A1AA-B5A2FEF2B342}">
      <dgm:prSet/>
      <dgm:spPr/>
      <dgm:t>
        <a:bodyPr/>
        <a:lstStyle/>
        <a:p>
          <a:pPr rtl="0"/>
          <a:endParaRPr lang="en-US" dirty="0"/>
        </a:p>
      </dgm:t>
    </dgm:pt>
    <dgm:pt modelId="{E41051C3-287A-4B3A-A318-AAD63D3B5452}" type="parTrans" cxnId="{62506571-84D4-413D-A854-A3618BE67B9C}">
      <dgm:prSet/>
      <dgm:spPr/>
      <dgm:t>
        <a:bodyPr/>
        <a:lstStyle/>
        <a:p>
          <a:endParaRPr lang="en-US"/>
        </a:p>
      </dgm:t>
    </dgm:pt>
    <dgm:pt modelId="{DFAC2F02-EB3D-49D5-86CD-2CA2A1E05E91}" type="sibTrans" cxnId="{62506571-84D4-413D-A854-A3618BE67B9C}">
      <dgm:prSet/>
      <dgm:spPr/>
      <dgm:t>
        <a:bodyPr/>
        <a:lstStyle/>
        <a:p>
          <a:endParaRPr lang="en-US"/>
        </a:p>
      </dgm:t>
    </dgm:pt>
    <dgm:pt modelId="{5EA273B5-4CAA-48D4-A68D-2DA9A583F8F1}" type="pres">
      <dgm:prSet presAssocID="{F7BD1339-548C-49A3-B922-D2C8F4DFECFB}" presName="Name0" presStyleCnt="0">
        <dgm:presLayoutVars>
          <dgm:dir/>
          <dgm:resizeHandles val="exact"/>
        </dgm:presLayoutVars>
      </dgm:prSet>
      <dgm:spPr/>
      <dgm:t>
        <a:bodyPr/>
        <a:lstStyle/>
        <a:p>
          <a:endParaRPr lang="en-US"/>
        </a:p>
      </dgm:t>
    </dgm:pt>
    <dgm:pt modelId="{D8E0721C-F1C4-49DD-B8CB-2504410B0810}" type="pres">
      <dgm:prSet presAssocID="{F7BD1339-548C-49A3-B922-D2C8F4DFECFB}" presName="arrow" presStyleLbl="bgShp" presStyleIdx="0" presStyleCnt="1"/>
      <dgm:spPr/>
    </dgm:pt>
    <dgm:pt modelId="{1976D776-550C-4179-B795-D28BFF3E8AE7}" type="pres">
      <dgm:prSet presAssocID="{F7BD1339-548C-49A3-B922-D2C8F4DFECFB}" presName="points" presStyleCnt="0"/>
      <dgm:spPr/>
    </dgm:pt>
    <dgm:pt modelId="{C4444F66-3CB1-470B-8A4F-B065BC90405A}" type="pres">
      <dgm:prSet presAssocID="{95161B7E-29B0-48F3-B688-0E4744F35F3B}" presName="compositeA" presStyleCnt="0"/>
      <dgm:spPr/>
    </dgm:pt>
    <dgm:pt modelId="{3EE24374-24A6-4BA2-B0A6-34E99FAABF51}" type="pres">
      <dgm:prSet presAssocID="{95161B7E-29B0-48F3-B688-0E4744F35F3B}" presName="textA" presStyleLbl="revTx" presStyleIdx="0" presStyleCnt="2">
        <dgm:presLayoutVars>
          <dgm:bulletEnabled val="1"/>
        </dgm:presLayoutVars>
      </dgm:prSet>
      <dgm:spPr/>
      <dgm:t>
        <a:bodyPr/>
        <a:lstStyle/>
        <a:p>
          <a:endParaRPr lang="en-US"/>
        </a:p>
      </dgm:t>
    </dgm:pt>
    <dgm:pt modelId="{A028CE88-B082-4C41-AA20-0D5AF02C9E0B}" type="pres">
      <dgm:prSet presAssocID="{95161B7E-29B0-48F3-B688-0E4744F35F3B}" presName="circleA" presStyleLbl="node1" presStyleIdx="0" presStyleCnt="2"/>
      <dgm:spPr/>
    </dgm:pt>
    <dgm:pt modelId="{2D78C2B1-1ADF-4FCD-B686-F977D3D67240}" type="pres">
      <dgm:prSet presAssocID="{95161B7E-29B0-48F3-B688-0E4744F35F3B}" presName="spaceA" presStyleCnt="0"/>
      <dgm:spPr/>
    </dgm:pt>
    <dgm:pt modelId="{C42BBA53-D9F3-4640-AB38-8573E3433017}" type="pres">
      <dgm:prSet presAssocID="{063DA738-4953-41A3-8F6B-1189747282F9}" presName="space" presStyleCnt="0"/>
      <dgm:spPr/>
    </dgm:pt>
    <dgm:pt modelId="{E08188E8-AC38-4B83-A59C-60C76DD62BAF}" type="pres">
      <dgm:prSet presAssocID="{A96BBA30-DE18-4840-AFD3-8DF078220681}" presName="compositeB" presStyleCnt="0"/>
      <dgm:spPr/>
    </dgm:pt>
    <dgm:pt modelId="{690AB064-06F6-44F9-81E4-7140548E33C5}" type="pres">
      <dgm:prSet presAssocID="{A96BBA30-DE18-4840-AFD3-8DF078220681}" presName="textB" presStyleLbl="revTx" presStyleIdx="1" presStyleCnt="2">
        <dgm:presLayoutVars>
          <dgm:bulletEnabled val="1"/>
        </dgm:presLayoutVars>
      </dgm:prSet>
      <dgm:spPr/>
      <dgm:t>
        <a:bodyPr/>
        <a:lstStyle/>
        <a:p>
          <a:endParaRPr lang="en-US"/>
        </a:p>
      </dgm:t>
    </dgm:pt>
    <dgm:pt modelId="{C01E84B1-37A8-4E5A-B1AD-9CC7C1DCFFEC}" type="pres">
      <dgm:prSet presAssocID="{A96BBA30-DE18-4840-AFD3-8DF078220681}" presName="circleB" presStyleLbl="node1" presStyleIdx="1" presStyleCnt="2"/>
      <dgm:spPr/>
    </dgm:pt>
    <dgm:pt modelId="{92E39D86-37FF-4D12-852F-D4B470A15F2E}" type="pres">
      <dgm:prSet presAssocID="{A96BBA30-DE18-4840-AFD3-8DF078220681}" presName="spaceB" presStyleCnt="0"/>
      <dgm:spPr/>
    </dgm:pt>
  </dgm:ptLst>
  <dgm:cxnLst>
    <dgm:cxn modelId="{3CB4DFF9-1E26-4CBA-B845-CD31FEE93398}" type="presOf" srcId="{F7BD1339-548C-49A3-B922-D2C8F4DFECFB}" destId="{5EA273B5-4CAA-48D4-A68D-2DA9A583F8F1}" srcOrd="0" destOrd="0" presId="urn:microsoft.com/office/officeart/2005/8/layout/hProcess11"/>
    <dgm:cxn modelId="{62506571-84D4-413D-A854-A3618BE67B9C}" srcId="{A96BBA30-DE18-4840-AFD3-8DF078220681}" destId="{4BC0EDA3-D060-490C-A1AA-B5A2FEF2B342}" srcOrd="0" destOrd="0" parTransId="{E41051C3-287A-4B3A-A318-AAD63D3B5452}" sibTransId="{DFAC2F02-EB3D-49D5-86CD-2CA2A1E05E91}"/>
    <dgm:cxn modelId="{F1BA02A7-2090-4DE6-92B9-1C6CFAABDEB1}" type="presOf" srcId="{4BC0EDA3-D060-490C-A1AA-B5A2FEF2B342}" destId="{690AB064-06F6-44F9-81E4-7140548E33C5}" srcOrd="0" destOrd="1" presId="urn:microsoft.com/office/officeart/2005/8/layout/hProcess11"/>
    <dgm:cxn modelId="{6B0EB668-FB8A-4857-9292-1CA7108E6661}" srcId="{F7BD1339-548C-49A3-B922-D2C8F4DFECFB}" destId="{95161B7E-29B0-48F3-B688-0E4744F35F3B}" srcOrd="0" destOrd="0" parTransId="{DFB94BFD-C012-47C2-9F2E-89FFEE5DE001}" sibTransId="{063DA738-4953-41A3-8F6B-1189747282F9}"/>
    <dgm:cxn modelId="{24A6F159-0282-4D50-B86B-EC950170D3A8}" type="presOf" srcId="{95161B7E-29B0-48F3-B688-0E4744F35F3B}" destId="{3EE24374-24A6-4BA2-B0A6-34E99FAABF51}" srcOrd="0" destOrd="0" presId="urn:microsoft.com/office/officeart/2005/8/layout/hProcess11"/>
    <dgm:cxn modelId="{04E84D44-ED5A-476E-80EA-698D9C1C0852}" type="presOf" srcId="{A96BBA30-DE18-4840-AFD3-8DF078220681}" destId="{690AB064-06F6-44F9-81E4-7140548E33C5}" srcOrd="0" destOrd="0" presId="urn:microsoft.com/office/officeart/2005/8/layout/hProcess11"/>
    <dgm:cxn modelId="{A7526961-4DA0-430A-A5D9-9A2944C8C74E}" srcId="{F7BD1339-548C-49A3-B922-D2C8F4DFECFB}" destId="{A96BBA30-DE18-4840-AFD3-8DF078220681}" srcOrd="1" destOrd="0" parTransId="{0F8D87F4-E20B-4C3F-8814-F545CAF0D437}" sibTransId="{3911C674-BE97-4CFE-8FF7-C4499833D822}"/>
    <dgm:cxn modelId="{A43DBB23-2C94-433F-8ACC-428A4A5A6F7C}" type="presParOf" srcId="{5EA273B5-4CAA-48D4-A68D-2DA9A583F8F1}" destId="{D8E0721C-F1C4-49DD-B8CB-2504410B0810}" srcOrd="0" destOrd="0" presId="urn:microsoft.com/office/officeart/2005/8/layout/hProcess11"/>
    <dgm:cxn modelId="{C6D6A51F-EA80-4704-83FB-EE0CCD7439B0}" type="presParOf" srcId="{5EA273B5-4CAA-48D4-A68D-2DA9A583F8F1}" destId="{1976D776-550C-4179-B795-D28BFF3E8AE7}" srcOrd="1" destOrd="0" presId="urn:microsoft.com/office/officeart/2005/8/layout/hProcess11"/>
    <dgm:cxn modelId="{AA78D9A1-7EAC-4678-8F09-E8AF8ECB37AA}" type="presParOf" srcId="{1976D776-550C-4179-B795-D28BFF3E8AE7}" destId="{C4444F66-3CB1-470B-8A4F-B065BC90405A}" srcOrd="0" destOrd="0" presId="urn:microsoft.com/office/officeart/2005/8/layout/hProcess11"/>
    <dgm:cxn modelId="{090D7D93-C161-4E09-A642-9B7C17761C04}" type="presParOf" srcId="{C4444F66-3CB1-470B-8A4F-B065BC90405A}" destId="{3EE24374-24A6-4BA2-B0A6-34E99FAABF51}" srcOrd="0" destOrd="0" presId="urn:microsoft.com/office/officeart/2005/8/layout/hProcess11"/>
    <dgm:cxn modelId="{A5E827A4-E85D-4219-B9A2-E00434384C4C}" type="presParOf" srcId="{C4444F66-3CB1-470B-8A4F-B065BC90405A}" destId="{A028CE88-B082-4C41-AA20-0D5AF02C9E0B}" srcOrd="1" destOrd="0" presId="urn:microsoft.com/office/officeart/2005/8/layout/hProcess11"/>
    <dgm:cxn modelId="{0C31C719-C2AA-4114-B01C-6287D11A4DCB}" type="presParOf" srcId="{C4444F66-3CB1-470B-8A4F-B065BC90405A}" destId="{2D78C2B1-1ADF-4FCD-B686-F977D3D67240}" srcOrd="2" destOrd="0" presId="urn:microsoft.com/office/officeart/2005/8/layout/hProcess11"/>
    <dgm:cxn modelId="{372C7543-EFC3-4B8E-A2C0-C766ECD7E4AA}" type="presParOf" srcId="{1976D776-550C-4179-B795-D28BFF3E8AE7}" destId="{C42BBA53-D9F3-4640-AB38-8573E3433017}" srcOrd="1" destOrd="0" presId="urn:microsoft.com/office/officeart/2005/8/layout/hProcess11"/>
    <dgm:cxn modelId="{3F33EF55-C749-4314-8953-9AABC39B365E}" type="presParOf" srcId="{1976D776-550C-4179-B795-D28BFF3E8AE7}" destId="{E08188E8-AC38-4B83-A59C-60C76DD62BAF}" srcOrd="2" destOrd="0" presId="urn:microsoft.com/office/officeart/2005/8/layout/hProcess11"/>
    <dgm:cxn modelId="{6BC2506B-87B3-47F7-8680-5617B189C01E}" type="presParOf" srcId="{E08188E8-AC38-4B83-A59C-60C76DD62BAF}" destId="{690AB064-06F6-44F9-81E4-7140548E33C5}" srcOrd="0" destOrd="0" presId="urn:microsoft.com/office/officeart/2005/8/layout/hProcess11"/>
    <dgm:cxn modelId="{B8EA8FC5-9DA9-490C-B1EC-53A23265D7AB}" type="presParOf" srcId="{E08188E8-AC38-4B83-A59C-60C76DD62BAF}" destId="{C01E84B1-37A8-4E5A-B1AD-9CC7C1DCFFEC}" srcOrd="1" destOrd="0" presId="urn:microsoft.com/office/officeart/2005/8/layout/hProcess11"/>
    <dgm:cxn modelId="{55288889-F4D0-4F3F-B404-505CFE9005CF}" type="presParOf" srcId="{E08188E8-AC38-4B83-A59C-60C76DD62BAF}" destId="{92E39D86-37FF-4D12-852F-D4B470A15F2E}"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0721C-F1C4-49DD-B8CB-2504410B0810}">
      <dsp:nvSpPr>
        <dsp:cNvPr id="0" name=""/>
        <dsp:cNvSpPr/>
      </dsp:nvSpPr>
      <dsp:spPr>
        <a:xfrm>
          <a:off x="0" y="1243488"/>
          <a:ext cx="8229600" cy="16579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E24374-24A6-4BA2-B0A6-34E99FAABF51}">
      <dsp:nvSpPr>
        <dsp:cNvPr id="0" name=""/>
        <dsp:cNvSpPr/>
      </dsp:nvSpPr>
      <dsp:spPr>
        <a:xfrm>
          <a:off x="90" y="0"/>
          <a:ext cx="3612906" cy="1657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270256" rIns="270256" bIns="270256" numCol="1" spcCol="1270" anchor="b" anchorCtr="0">
          <a:noAutofit/>
        </a:bodyPr>
        <a:lstStyle/>
        <a:p>
          <a:pPr lvl="0" algn="ctr" defTabSz="1689100" rtl="0">
            <a:lnSpc>
              <a:spcPct val="90000"/>
            </a:lnSpc>
            <a:spcBef>
              <a:spcPct val="0"/>
            </a:spcBef>
            <a:spcAft>
              <a:spcPct val="35000"/>
            </a:spcAft>
          </a:pPr>
          <a:r>
            <a:rPr lang="en-US" sz="3800" b="1" kern="1200" dirty="0" smtClean="0">
              <a:latin typeface="Times New Roman" panose="02020603050405020304" pitchFamily="18" charset="0"/>
              <a:cs typeface="Times New Roman" panose="02020603050405020304" pitchFamily="18" charset="0"/>
            </a:rPr>
            <a:t>Investigations</a:t>
          </a:r>
          <a:endParaRPr lang="en-US" sz="3800" b="1" kern="1200" dirty="0">
            <a:latin typeface="Times New Roman" panose="02020603050405020304" pitchFamily="18" charset="0"/>
            <a:cs typeface="Times New Roman" panose="02020603050405020304" pitchFamily="18" charset="0"/>
          </a:endParaRPr>
        </a:p>
      </dsp:txBody>
      <dsp:txXfrm>
        <a:off x="90" y="0"/>
        <a:ext cx="3612906" cy="1657985"/>
      </dsp:txXfrm>
    </dsp:sp>
    <dsp:sp modelId="{A028CE88-B082-4C41-AA20-0D5AF02C9E0B}">
      <dsp:nvSpPr>
        <dsp:cNvPr id="0" name=""/>
        <dsp:cNvSpPr/>
      </dsp:nvSpPr>
      <dsp:spPr>
        <a:xfrm>
          <a:off x="1599295" y="1865233"/>
          <a:ext cx="414496" cy="414496"/>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0AB064-06F6-44F9-81E4-7140548E33C5}">
      <dsp:nvSpPr>
        <dsp:cNvPr id="0" name=""/>
        <dsp:cNvSpPr/>
      </dsp:nvSpPr>
      <dsp:spPr>
        <a:xfrm>
          <a:off x="3793642" y="2486977"/>
          <a:ext cx="3612906" cy="1657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270256" rIns="270256" bIns="270256" numCol="1" spcCol="1270" anchor="t" anchorCtr="1">
          <a:noAutofit/>
        </a:bodyPr>
        <a:lstStyle/>
        <a:p>
          <a:pPr lvl="0" algn="l" defTabSz="1689100" rtl="0">
            <a:lnSpc>
              <a:spcPct val="90000"/>
            </a:lnSpc>
            <a:spcBef>
              <a:spcPct val="0"/>
            </a:spcBef>
            <a:spcAft>
              <a:spcPct val="35000"/>
            </a:spcAft>
          </a:pPr>
          <a:r>
            <a:rPr lang="en-US" sz="3800" b="1" kern="1200" baseline="0" dirty="0" smtClean="0">
              <a:latin typeface="Times New Roman" panose="02020603050405020304" pitchFamily="18" charset="0"/>
              <a:cs typeface="Times New Roman" panose="02020603050405020304" pitchFamily="18" charset="0"/>
            </a:rPr>
            <a:t>Enforcement</a:t>
          </a:r>
          <a:endParaRPr lang="en-US" sz="3800" kern="1200" dirty="0">
            <a:latin typeface="Times New Roman" panose="02020603050405020304" pitchFamily="18" charset="0"/>
            <a:cs typeface="Times New Roman" panose="02020603050405020304" pitchFamily="18" charset="0"/>
          </a:endParaRPr>
        </a:p>
        <a:p>
          <a:pPr marL="285750" lvl="1" indent="-285750" algn="l" defTabSz="1333500" rtl="0">
            <a:lnSpc>
              <a:spcPct val="90000"/>
            </a:lnSpc>
            <a:spcBef>
              <a:spcPct val="0"/>
            </a:spcBef>
            <a:spcAft>
              <a:spcPct val="15000"/>
            </a:spcAft>
            <a:buChar char="••"/>
          </a:pPr>
          <a:endParaRPr lang="en-US" sz="3000" kern="1200" dirty="0"/>
        </a:p>
      </dsp:txBody>
      <dsp:txXfrm>
        <a:off x="3793642" y="2486977"/>
        <a:ext cx="3612906" cy="1657985"/>
      </dsp:txXfrm>
    </dsp:sp>
    <dsp:sp modelId="{C01E84B1-37A8-4E5A-B1AD-9CC7C1DCFFEC}">
      <dsp:nvSpPr>
        <dsp:cNvPr id="0" name=""/>
        <dsp:cNvSpPr/>
      </dsp:nvSpPr>
      <dsp:spPr>
        <a:xfrm>
          <a:off x="5392847" y="1865233"/>
          <a:ext cx="414496" cy="414496"/>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8" tIns="47108" rIns="94218" bIns="47108"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18" tIns="47108" rIns="94218" bIns="47108" rtlCol="0"/>
          <a:lstStyle>
            <a:lvl1pPr algn="r">
              <a:defRPr sz="1200"/>
            </a:lvl1pPr>
          </a:lstStyle>
          <a:p>
            <a:fld id="{E648CAA5-C42F-4166-8760-650E3DD8811D}" type="datetimeFigureOut">
              <a:rPr lang="en-US" smtClean="0"/>
              <a:t>3/22/2017</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18" tIns="47108" rIns="94218" bIns="471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18" tIns="47108" rIns="94218" bIns="47108" rtlCol="0" anchor="b"/>
          <a:lstStyle>
            <a:lvl1pPr algn="r">
              <a:defRPr sz="1200"/>
            </a:lvl1pPr>
          </a:lstStyle>
          <a:p>
            <a:fld id="{B9AE380F-BB4F-4DCD-B8AF-2592F9A51A59}" type="slidenum">
              <a:rPr lang="en-US" smtClean="0"/>
              <a:t>‹#›</a:t>
            </a:fld>
            <a:endParaRPr lang="en-US" dirty="0"/>
          </a:p>
        </p:txBody>
      </p:sp>
    </p:spTree>
    <p:extLst>
      <p:ext uri="{BB962C8B-B14F-4D97-AF65-F5344CB8AC3E}">
        <p14:creationId xmlns:p14="http://schemas.microsoft.com/office/powerpoint/2010/main" val="3902993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8" tIns="47108" rIns="94218" bIns="47108"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18" tIns="47108" rIns="94218" bIns="47108" rtlCol="0"/>
          <a:lstStyle>
            <a:lvl1pPr algn="r">
              <a:defRPr sz="1200"/>
            </a:lvl1pPr>
          </a:lstStyle>
          <a:p>
            <a:fld id="{07684EB7-F448-4631-9ED2-FA100EAB946D}" type="datetimeFigureOut">
              <a:rPr lang="en-US" smtClean="0"/>
              <a:t>3/22/2017</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18" tIns="47108" rIns="94218" bIns="47108"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8" tIns="47108" rIns="94218" bIns="471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18" tIns="47108" rIns="94218" bIns="471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18" tIns="47108" rIns="94218" bIns="47108" rtlCol="0" anchor="b"/>
          <a:lstStyle>
            <a:lvl1pPr algn="r">
              <a:defRPr sz="1200"/>
            </a:lvl1pPr>
          </a:lstStyle>
          <a:p>
            <a:fld id="{AA55EA34-8FC4-4206-A9A9-8FEC28CAEB7D}" type="slidenum">
              <a:rPr lang="en-US" smtClean="0"/>
              <a:t>‹#›</a:t>
            </a:fld>
            <a:endParaRPr lang="en-US" dirty="0"/>
          </a:p>
        </p:txBody>
      </p:sp>
    </p:spTree>
    <p:extLst>
      <p:ext uri="{BB962C8B-B14F-4D97-AF65-F5344CB8AC3E}">
        <p14:creationId xmlns:p14="http://schemas.microsoft.com/office/powerpoint/2010/main" val="782459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conflicts of interest provisions in the Ethics Act</a:t>
            </a:r>
          </a:p>
          <a:p>
            <a:pPr marL="621799" lvl="2" indent="-263794">
              <a:spcBef>
                <a:spcPts val="412"/>
              </a:spcBef>
              <a:buSzPct val="68000"/>
              <a:buFont typeface="Wingdings 3"/>
              <a:buChar char=""/>
            </a:pPr>
            <a:r>
              <a:rPr lang="en-US" dirty="0" smtClean="0"/>
              <a:t>Because the definition of employee includes “a member of a District government board or commission, whether or not for compensation.”</a:t>
            </a:r>
          </a:p>
          <a:p>
            <a:r>
              <a:rPr lang="en-US" dirty="0" smtClean="0"/>
              <a:t>Financial Disclosure Statement filing requirements because the definition of “Public official” includes:</a:t>
            </a:r>
          </a:p>
          <a:p>
            <a:pPr lvl="2"/>
            <a:r>
              <a:rPr lang="en-US" sz="1800" dirty="0"/>
              <a:t>A Member of the State Board of Education</a:t>
            </a:r>
          </a:p>
          <a:p>
            <a:pPr lvl="2"/>
            <a:r>
              <a:rPr lang="en-US" sz="1800" dirty="0"/>
              <a:t>A Member of the Boards &amp; Commissions found in § 1-523.01(e)</a:t>
            </a:r>
          </a:p>
          <a:p>
            <a:r>
              <a:rPr lang="en-US" dirty="0" smtClean="0"/>
              <a:t>Local Hatch Act</a:t>
            </a:r>
          </a:p>
          <a:p>
            <a:pPr lvl="1"/>
            <a:r>
              <a:rPr lang="en-US" dirty="0" smtClean="0"/>
              <a:t>Applies to Board and Commission members nominated pursuant to </a:t>
            </a:r>
            <a:r>
              <a:rPr lang="en-US" dirty="0" smtClean="0">
                <a:latin typeface="Times New Roman"/>
                <a:cs typeface="Times New Roman"/>
              </a:rPr>
              <a:t>§</a:t>
            </a:r>
            <a:r>
              <a:rPr lang="en-US" dirty="0" smtClean="0"/>
              <a:t> 2(e) of the Confirmation Act of 1978 and </a:t>
            </a:r>
          </a:p>
          <a:p>
            <a:pPr marL="405112" lvl="1"/>
            <a:r>
              <a:rPr lang="en-US" dirty="0" smtClean="0">
                <a:latin typeface="Times New Roman"/>
                <a:cs typeface="Times New Roman"/>
              </a:rPr>
              <a:t>    § </a:t>
            </a:r>
            <a:r>
              <a:rPr lang="en-US" dirty="0" smtClean="0"/>
              <a:t>2(f) (when the political activity relates to the subject </a:t>
            </a:r>
          </a:p>
          <a:p>
            <a:pPr marL="405112" lvl="1"/>
            <a:r>
              <a:rPr lang="en-US" dirty="0" smtClean="0"/>
              <a:t>   matter the member’s board or commission regulates.</a:t>
            </a:r>
          </a:p>
          <a:p>
            <a:r>
              <a:rPr lang="en-US" dirty="0" smtClean="0"/>
              <a:t>Federal criminal statutes may also apply:</a:t>
            </a:r>
          </a:p>
          <a:p>
            <a:pPr lvl="1"/>
            <a:r>
              <a:rPr lang="en-US" dirty="0" smtClean="0"/>
              <a:t>18 U.S.C. </a:t>
            </a:r>
            <a:r>
              <a:rPr lang="en-US" dirty="0" smtClean="0">
                <a:latin typeface="Times New Roman"/>
                <a:cs typeface="Times New Roman"/>
              </a:rPr>
              <a:t>§§</a:t>
            </a:r>
            <a:r>
              <a:rPr lang="en-US" dirty="0" smtClean="0"/>
              <a:t> 201-209</a:t>
            </a:r>
          </a:p>
          <a:p>
            <a:pPr lvl="1"/>
            <a:r>
              <a:rPr lang="en-US" dirty="0" smtClean="0"/>
              <a:t>Some exceptions for Special Government Employees (130 days)</a:t>
            </a:r>
          </a:p>
          <a:p>
            <a:pPr marL="405112" lvl="1"/>
            <a:endParaRPr lang="en-US" dirty="0"/>
          </a:p>
        </p:txBody>
      </p:sp>
    </p:spTree>
    <p:extLst>
      <p:ext uri="{BB962C8B-B14F-4D97-AF65-F5344CB8AC3E}">
        <p14:creationId xmlns:p14="http://schemas.microsoft.com/office/powerpoint/2010/main" val="510510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DD069-B185-2548-9093-2608FE358953}"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205710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would prohibit the use of their official authority for political purposes and prohibit them from soliciting funds from any person or entity that would likely come before them in their official capacity.  </a:t>
            </a:r>
          </a:p>
        </p:txBody>
      </p:sp>
      <p:sp>
        <p:nvSpPr>
          <p:cNvPr id="4" name="Slide Number Placeholder 3"/>
          <p:cNvSpPr>
            <a:spLocks noGrp="1"/>
          </p:cNvSpPr>
          <p:nvPr>
            <p:ph type="sldNum" sz="quarter" idx="10"/>
          </p:nvPr>
        </p:nvSpPr>
        <p:spPr/>
        <p:txBody>
          <a:bodyPr/>
          <a:lstStyle/>
          <a:p>
            <a:fld id="{0BADD069-B185-2548-9093-2608FE358953}"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1286189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C8D35B46-B0AA-4A6E-9A67-E2FB62526FF0}" type="datetimeFigureOut">
              <a:rPr lang="en-US" smtClean="0"/>
              <a:t>3/22/2017</a:t>
            </a:fld>
            <a:endParaRPr lang="en-US" dirty="0"/>
          </a:p>
        </p:txBody>
      </p:sp>
      <p:sp>
        <p:nvSpPr>
          <p:cNvPr id="20" name="Slide Number Placeholder 19"/>
          <p:cNvSpPr>
            <a:spLocks noGrp="1"/>
          </p:cNvSpPr>
          <p:nvPr>
            <p:ph type="sldNum" sz="quarter" idx="11"/>
          </p:nvPr>
        </p:nvSpPr>
        <p:spPr>
          <a:xfrm>
            <a:off x="7924800" y="6610350"/>
            <a:ext cx="1198880" cy="228600"/>
          </a:xfrm>
        </p:spPr>
        <p:txBody>
          <a:bodyPr/>
          <a:lstStyle/>
          <a:p>
            <a:fld id="{F9AB836A-B321-4EA7-AB86-01EF4678B129}" type="slidenum">
              <a:rPr lang="en-US" smtClean="0"/>
              <a:t>‹#›</a:t>
            </a:fld>
            <a:endParaRPr lang="en-US" dirty="0"/>
          </a:p>
        </p:txBody>
      </p:sp>
      <p:sp>
        <p:nvSpPr>
          <p:cNvPr id="21" name="Footer Placeholder 20"/>
          <p:cNvSpPr>
            <a:spLocks noGrp="1"/>
          </p:cNvSpPr>
          <p:nvPr>
            <p:ph type="ftr" sz="quarter" idx="12"/>
          </p:nvPr>
        </p:nvSpPr>
        <p:spPr>
          <a:xfrm>
            <a:off x="457200" y="6611112"/>
            <a:ext cx="5600700" cy="228600"/>
          </a:xfrm>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Date Placeholder 21"/>
          <p:cNvSpPr>
            <a:spLocks noGrp="1"/>
          </p:cNvSpPr>
          <p:nvPr>
            <p:ph type="dt" sz="half" idx="10"/>
          </p:nvPr>
        </p:nvSpPr>
        <p:spPr/>
        <p:txBody>
          <a:bodyPr/>
          <a:lstStyle/>
          <a:p>
            <a:fld id="{C8D35B46-B0AA-4A6E-9A67-E2FB62526FF0}" type="datetimeFigureOut">
              <a:rPr lang="en-US" smtClean="0"/>
              <a:t>3/22/2017</a:t>
            </a:fld>
            <a:endParaRPr lang="en-US" dirty="0"/>
          </a:p>
        </p:txBody>
      </p:sp>
      <p:sp>
        <p:nvSpPr>
          <p:cNvPr id="23" name="Slide Number Placeholder 22"/>
          <p:cNvSpPr>
            <a:spLocks noGrp="1"/>
          </p:cNvSpPr>
          <p:nvPr>
            <p:ph type="sldNum" sz="quarter" idx="11"/>
          </p:nvPr>
        </p:nvSpPr>
        <p:spPr/>
        <p:txBody>
          <a:bodyPr/>
          <a:lstStyle/>
          <a:p>
            <a:fld id="{F9AB836A-B321-4EA7-AB86-01EF4678B129}" type="slidenum">
              <a:rPr lang="en-US" smtClean="0"/>
              <a:t>‹#›</a:t>
            </a:fld>
            <a:endParaRPr lang="en-US" dirty="0"/>
          </a:p>
        </p:txBody>
      </p:sp>
      <p:sp>
        <p:nvSpPr>
          <p:cNvPr id="24" name="Footer Placeholder 23"/>
          <p:cNvSpPr>
            <a:spLocks noGrp="1"/>
          </p:cNvSpPr>
          <p:nvPr>
            <p:ph type="ftr" sz="quarter" idx="12"/>
          </p:nvPr>
        </p:nvSpPr>
        <p:spPr/>
        <p:txBody>
          <a:bodyPr/>
          <a:lstStyle/>
          <a:p>
            <a:endParaRPr lang="en-US" dirty="0"/>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Date Placeholder 21"/>
          <p:cNvSpPr>
            <a:spLocks noGrp="1"/>
          </p:cNvSpPr>
          <p:nvPr>
            <p:ph type="dt" sz="half" idx="10"/>
          </p:nvPr>
        </p:nvSpPr>
        <p:spPr/>
        <p:txBody>
          <a:bodyPr/>
          <a:lstStyle/>
          <a:p>
            <a:fld id="{C8D35B46-B0AA-4A6E-9A67-E2FB62526FF0}" type="datetimeFigureOut">
              <a:rPr lang="en-US" smtClean="0"/>
              <a:t>3/22/2017</a:t>
            </a:fld>
            <a:endParaRPr lang="en-US" dirty="0"/>
          </a:p>
        </p:txBody>
      </p:sp>
      <p:sp>
        <p:nvSpPr>
          <p:cNvPr id="23" name="Slide Number Placeholder 22"/>
          <p:cNvSpPr>
            <a:spLocks noGrp="1"/>
          </p:cNvSpPr>
          <p:nvPr>
            <p:ph type="sldNum" sz="quarter" idx="11"/>
          </p:nvPr>
        </p:nvSpPr>
        <p:spPr/>
        <p:txBody>
          <a:bodyPr/>
          <a:lstStyle/>
          <a:p>
            <a:fld id="{F9AB836A-B321-4EA7-AB86-01EF4678B129}" type="slidenum">
              <a:rPr lang="en-US" smtClean="0"/>
              <a:t>‹#›</a:t>
            </a:fld>
            <a:endParaRPr lang="en-US" dirty="0"/>
          </a:p>
        </p:txBody>
      </p:sp>
      <p:sp>
        <p:nvSpPr>
          <p:cNvPr id="24" name="Footer Placeholder 23"/>
          <p:cNvSpPr>
            <a:spLocks noGrp="1"/>
          </p:cNvSpPr>
          <p:nvPr>
            <p:ph type="ftr" sz="quarter" idx="12"/>
          </p:nvPr>
        </p:nvSpPr>
        <p:spPr/>
        <p:txBody>
          <a:bodyPr/>
          <a:lstStyle/>
          <a:p>
            <a:endParaRPr lang="en-US" dirty="0"/>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C8D35B46-B0AA-4A6E-9A67-E2FB62526FF0}" type="datetimeFigureOut">
              <a:rPr lang="en-US" smtClean="0"/>
              <a:t>3/22/2017</a:t>
            </a:fld>
            <a:endParaRPr lang="en-US" dirty="0"/>
          </a:p>
        </p:txBody>
      </p:sp>
      <p:sp>
        <p:nvSpPr>
          <p:cNvPr id="18" name="Slide Number Placeholder 17"/>
          <p:cNvSpPr>
            <a:spLocks noGrp="1"/>
          </p:cNvSpPr>
          <p:nvPr>
            <p:ph type="sldNum" sz="quarter" idx="11"/>
          </p:nvPr>
        </p:nvSpPr>
        <p:spPr/>
        <p:txBody>
          <a:bodyPr/>
          <a:lstStyle/>
          <a:p>
            <a:fld id="{F9AB836A-B321-4EA7-AB86-01EF4678B129}" type="slidenum">
              <a:rPr lang="en-US" smtClean="0"/>
              <a:t>‹#›</a:t>
            </a:fld>
            <a:endParaRPr lang="en-US" dirty="0"/>
          </a:p>
        </p:txBody>
      </p:sp>
      <p:sp>
        <p:nvSpPr>
          <p:cNvPr id="20" name="Footer Placeholder 19"/>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C8D35B46-B0AA-4A6E-9A67-E2FB62526FF0}" type="datetimeFigureOut">
              <a:rPr lang="en-US" smtClean="0"/>
              <a:t>3/22/2017</a:t>
            </a:fld>
            <a:endParaRPr lang="en-US" dirty="0"/>
          </a:p>
        </p:txBody>
      </p:sp>
      <p:sp>
        <p:nvSpPr>
          <p:cNvPr id="25" name="Slide Number Placeholder 24"/>
          <p:cNvSpPr>
            <a:spLocks noGrp="1"/>
          </p:cNvSpPr>
          <p:nvPr>
            <p:ph type="sldNum" sz="quarter" idx="11"/>
          </p:nvPr>
        </p:nvSpPr>
        <p:spPr>
          <a:xfrm>
            <a:off x="8742680" y="6610350"/>
            <a:ext cx="381000" cy="246888"/>
          </a:xfrm>
        </p:spPr>
        <p:txBody>
          <a:bodyPr/>
          <a:lstStyle/>
          <a:p>
            <a:fld id="{F9AB836A-B321-4EA7-AB86-01EF4678B129}" type="slidenum">
              <a:rPr lang="en-US" smtClean="0"/>
              <a:t>‹#›</a:t>
            </a:fld>
            <a:endParaRPr lang="en-US" dirty="0"/>
          </a:p>
        </p:txBody>
      </p:sp>
      <p:sp>
        <p:nvSpPr>
          <p:cNvPr id="26" name="Footer Placeholder 25"/>
          <p:cNvSpPr>
            <a:spLocks noGrp="1"/>
          </p:cNvSpPr>
          <p:nvPr>
            <p:ph type="ftr" sz="quarter" idx="12"/>
          </p:nvPr>
        </p:nvSpPr>
        <p:spPr>
          <a:xfrm>
            <a:off x="1524000" y="6610350"/>
            <a:ext cx="5562600" cy="247650"/>
          </a:xfrm>
        </p:spPr>
        <p:txBody>
          <a:bodyPr/>
          <a:lstStyle/>
          <a:p>
            <a:endParaRPr lang="en-US" dirty="0"/>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Date Placeholder 19"/>
          <p:cNvSpPr>
            <a:spLocks noGrp="1"/>
          </p:cNvSpPr>
          <p:nvPr>
            <p:ph type="dt" sz="half" idx="15"/>
          </p:nvPr>
        </p:nvSpPr>
        <p:spPr/>
        <p:txBody>
          <a:bodyPr/>
          <a:lstStyle/>
          <a:p>
            <a:fld id="{C8D35B46-B0AA-4A6E-9A67-E2FB62526FF0}" type="datetimeFigureOut">
              <a:rPr lang="en-US" smtClean="0"/>
              <a:t>3/22/2017</a:t>
            </a:fld>
            <a:endParaRPr lang="en-US" dirty="0"/>
          </a:p>
        </p:txBody>
      </p:sp>
      <p:sp>
        <p:nvSpPr>
          <p:cNvPr id="21" name="Slide Number Placeholder 20"/>
          <p:cNvSpPr>
            <a:spLocks noGrp="1"/>
          </p:cNvSpPr>
          <p:nvPr>
            <p:ph type="sldNum" sz="quarter" idx="16"/>
          </p:nvPr>
        </p:nvSpPr>
        <p:spPr/>
        <p:txBody>
          <a:bodyPr/>
          <a:lstStyle/>
          <a:p>
            <a:fld id="{F9AB836A-B321-4EA7-AB86-01EF4678B129}" type="slidenum">
              <a:rPr lang="en-US" smtClean="0"/>
              <a:t>‹#›</a:t>
            </a:fld>
            <a:endParaRPr lang="en-US" dirty="0"/>
          </a:p>
        </p:txBody>
      </p:sp>
      <p:sp>
        <p:nvSpPr>
          <p:cNvPr id="22" name="Footer Placeholder 21"/>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Date Placeholder 22"/>
          <p:cNvSpPr>
            <a:spLocks noGrp="1"/>
          </p:cNvSpPr>
          <p:nvPr>
            <p:ph type="dt" sz="half" idx="16"/>
          </p:nvPr>
        </p:nvSpPr>
        <p:spPr/>
        <p:txBody>
          <a:bodyPr/>
          <a:lstStyle/>
          <a:p>
            <a:fld id="{C8D35B46-B0AA-4A6E-9A67-E2FB62526FF0}" type="datetimeFigureOut">
              <a:rPr lang="en-US" smtClean="0"/>
              <a:t>3/22/2017</a:t>
            </a:fld>
            <a:endParaRPr lang="en-US" dirty="0"/>
          </a:p>
        </p:txBody>
      </p:sp>
      <p:sp>
        <p:nvSpPr>
          <p:cNvPr id="24" name="Slide Number Placeholder 23"/>
          <p:cNvSpPr>
            <a:spLocks noGrp="1"/>
          </p:cNvSpPr>
          <p:nvPr>
            <p:ph type="sldNum" sz="quarter" idx="17"/>
          </p:nvPr>
        </p:nvSpPr>
        <p:spPr/>
        <p:txBody>
          <a:bodyPr/>
          <a:lstStyle/>
          <a:p>
            <a:fld id="{F9AB836A-B321-4EA7-AB86-01EF4678B129}" type="slidenum">
              <a:rPr lang="en-US" smtClean="0"/>
              <a:t>‹#›</a:t>
            </a:fld>
            <a:endParaRPr lang="en-US" dirty="0"/>
          </a:p>
        </p:txBody>
      </p:sp>
      <p:sp>
        <p:nvSpPr>
          <p:cNvPr id="25" name="Footer Placeholder 24"/>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Date Placeholder 15"/>
          <p:cNvSpPr>
            <a:spLocks noGrp="1"/>
          </p:cNvSpPr>
          <p:nvPr>
            <p:ph type="dt" sz="half" idx="10"/>
          </p:nvPr>
        </p:nvSpPr>
        <p:spPr/>
        <p:txBody>
          <a:bodyPr/>
          <a:lstStyle/>
          <a:p>
            <a:fld id="{C8D35B46-B0AA-4A6E-9A67-E2FB62526FF0}" type="datetimeFigureOut">
              <a:rPr lang="en-US" smtClean="0"/>
              <a:t>3/22/2017</a:t>
            </a:fld>
            <a:endParaRPr lang="en-US" dirty="0"/>
          </a:p>
        </p:txBody>
      </p:sp>
      <p:sp>
        <p:nvSpPr>
          <p:cNvPr id="17" name="Slide Number Placeholder 16"/>
          <p:cNvSpPr>
            <a:spLocks noGrp="1"/>
          </p:cNvSpPr>
          <p:nvPr>
            <p:ph type="sldNum" sz="quarter" idx="11"/>
          </p:nvPr>
        </p:nvSpPr>
        <p:spPr/>
        <p:txBody>
          <a:bodyPr/>
          <a:lstStyle/>
          <a:p>
            <a:fld id="{F9AB836A-B321-4EA7-AB86-01EF4678B129}" type="slidenum">
              <a:rPr lang="en-US" smtClean="0"/>
              <a:t>‹#›</a:t>
            </a:fld>
            <a:endParaRPr lang="en-US" dirty="0"/>
          </a:p>
        </p:txBody>
      </p:sp>
      <p:sp>
        <p:nvSpPr>
          <p:cNvPr id="18" name="Footer Placeholder 17"/>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Date Placeholder 12"/>
          <p:cNvSpPr>
            <a:spLocks noGrp="1"/>
          </p:cNvSpPr>
          <p:nvPr>
            <p:ph type="dt" sz="half" idx="10"/>
          </p:nvPr>
        </p:nvSpPr>
        <p:spPr/>
        <p:txBody>
          <a:bodyPr/>
          <a:lstStyle/>
          <a:p>
            <a:fld id="{C8D35B46-B0AA-4A6E-9A67-E2FB62526FF0}" type="datetimeFigureOut">
              <a:rPr lang="en-US" smtClean="0"/>
              <a:t>3/22/2017</a:t>
            </a:fld>
            <a:endParaRPr lang="en-US" dirty="0"/>
          </a:p>
        </p:txBody>
      </p:sp>
      <p:sp>
        <p:nvSpPr>
          <p:cNvPr id="14" name="Slide Number Placeholder 13"/>
          <p:cNvSpPr>
            <a:spLocks noGrp="1"/>
          </p:cNvSpPr>
          <p:nvPr>
            <p:ph type="sldNum" sz="quarter" idx="11"/>
          </p:nvPr>
        </p:nvSpPr>
        <p:spPr/>
        <p:txBody>
          <a:bodyPr/>
          <a:lstStyle/>
          <a:p>
            <a:fld id="{F9AB836A-B321-4EA7-AB86-01EF4678B129}" type="slidenum">
              <a:rPr lang="en-US" smtClean="0"/>
              <a:t>‹#›</a:t>
            </a:fld>
            <a:endParaRPr lang="en-US" dirty="0"/>
          </a:p>
        </p:txBody>
      </p:sp>
      <p:sp>
        <p:nvSpPr>
          <p:cNvPr id="22" name="Footer Placeholder 21"/>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Date Placeholder 19"/>
          <p:cNvSpPr>
            <a:spLocks noGrp="1"/>
          </p:cNvSpPr>
          <p:nvPr>
            <p:ph type="dt" sz="half" idx="15"/>
          </p:nvPr>
        </p:nvSpPr>
        <p:spPr/>
        <p:txBody>
          <a:bodyPr/>
          <a:lstStyle/>
          <a:p>
            <a:fld id="{C8D35B46-B0AA-4A6E-9A67-E2FB62526FF0}" type="datetimeFigureOut">
              <a:rPr lang="en-US" smtClean="0"/>
              <a:t>3/22/2017</a:t>
            </a:fld>
            <a:endParaRPr lang="en-US" dirty="0"/>
          </a:p>
        </p:txBody>
      </p:sp>
      <p:sp>
        <p:nvSpPr>
          <p:cNvPr id="21" name="Slide Number Placeholder 20"/>
          <p:cNvSpPr>
            <a:spLocks noGrp="1"/>
          </p:cNvSpPr>
          <p:nvPr>
            <p:ph type="sldNum" sz="quarter" idx="16"/>
          </p:nvPr>
        </p:nvSpPr>
        <p:spPr/>
        <p:txBody>
          <a:bodyPr/>
          <a:lstStyle/>
          <a:p>
            <a:fld id="{F9AB836A-B321-4EA7-AB86-01EF4678B129}" type="slidenum">
              <a:rPr lang="en-US" smtClean="0"/>
              <a:t>‹#›</a:t>
            </a:fld>
            <a:endParaRPr lang="en-US" dirty="0"/>
          </a:p>
        </p:txBody>
      </p:sp>
      <p:sp>
        <p:nvSpPr>
          <p:cNvPr id="22" name="Footer Placeholder 21"/>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35B46-B0AA-4A6E-9A67-E2FB62526FF0}"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AB836A-B321-4EA7-AB86-01EF4678B129}" type="slidenum">
              <a:rPr lang="en-US" smtClean="0"/>
              <a:t>‹#›</a:t>
            </a:fld>
            <a:endParaRPr lang="en-US" dirty="0"/>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C8D35B46-B0AA-4A6E-9A67-E2FB62526FF0}" type="datetimeFigureOut">
              <a:rPr lang="en-US" smtClean="0"/>
              <a:t>3/22/2017</a:t>
            </a:fld>
            <a:endParaRPr lang="en-US" dirty="0"/>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F9AB836A-B321-4EA7-AB86-01EF4678B12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https://www.youtube.com/embed/7NNVGpdmVQo"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914400"/>
          </a:xfrm>
        </p:spPr>
        <p:txBody>
          <a:bodyPr>
            <a:normAutofit fontScale="90000"/>
          </a:bodyPr>
          <a:lstStyle/>
          <a:p>
            <a:pPr algn="ctr"/>
            <a:r>
              <a:rPr lang="en-US" b="1" dirty="0" smtClean="0"/>
              <a:t/>
            </a:r>
            <a:br>
              <a:rPr lang="en-US" b="1" dirty="0" smtClean="0"/>
            </a:br>
            <a:r>
              <a:rPr lang="en-US" sz="4000" b="1" dirty="0" smtClean="0">
                <a:latin typeface="Times New Roman" panose="02020603050405020304" pitchFamily="18" charset="0"/>
                <a:cs typeface="Times New Roman" panose="02020603050405020304" pitchFamily="18" charset="0"/>
              </a:rPr>
              <a:t>Board </a:t>
            </a:r>
            <a:r>
              <a:rPr lang="en-US" sz="4000" b="1" dirty="0">
                <a:latin typeface="Times New Roman" panose="02020603050405020304" pitchFamily="18" charset="0"/>
                <a:cs typeface="Times New Roman" panose="02020603050405020304" pitchFamily="18" charset="0"/>
              </a:rPr>
              <a:t>of Ethics and Government Accountability</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Boards and Commissions Training</a:t>
            </a:r>
            <a:endParaRPr lang="en-US" sz="40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1981200"/>
            <a:ext cx="8229600" cy="4144963"/>
          </a:xfrm>
        </p:spPr>
        <p:txBody>
          <a:bodyPr>
            <a:normAutofit fontScale="92500" lnSpcReduction="20000"/>
          </a:bodyPr>
          <a:lstStyle/>
          <a:p>
            <a:pPr marL="0" indent="0" algn="ctr">
              <a:buNone/>
            </a:pPr>
            <a:endParaRPr lang="en-US" sz="3600" dirty="0"/>
          </a:p>
          <a:p>
            <a:pPr marL="0" indent="0" algn="ctr">
              <a:buNone/>
            </a:pPr>
            <a:endParaRPr lang="en-US" sz="3600" dirty="0" smtClean="0"/>
          </a:p>
          <a:p>
            <a:pPr marL="0" indent="0" algn="ctr">
              <a:buNone/>
            </a:pPr>
            <a:endParaRPr lang="en-US" sz="3600" dirty="0"/>
          </a:p>
          <a:p>
            <a:pPr marL="0" indent="0" algn="ctr">
              <a:buNone/>
            </a:pPr>
            <a:endParaRPr lang="en-US" sz="1400" dirty="0" smtClean="0"/>
          </a:p>
          <a:p>
            <a:pPr marL="0" indent="0" algn="ctr">
              <a:buNone/>
            </a:pPr>
            <a:endParaRPr lang="en-US" sz="1400" dirty="0"/>
          </a:p>
          <a:p>
            <a:pPr marL="0" indent="0" algn="ctr">
              <a:buNone/>
            </a:pPr>
            <a:endParaRPr lang="en-US" sz="1400" dirty="0" smtClean="0"/>
          </a:p>
          <a:p>
            <a:pPr marL="0" indent="0" algn="ctr">
              <a:buNone/>
            </a:pPr>
            <a:endParaRPr lang="en-US" sz="1400" dirty="0"/>
          </a:p>
          <a:p>
            <a:pPr marL="0" indent="0" algn="ctr">
              <a:buNone/>
            </a:pPr>
            <a:r>
              <a:rPr lang="en-US" sz="1400" b="1" dirty="0" smtClean="0"/>
              <a:t>Darrin P. Sobin</a:t>
            </a:r>
          </a:p>
          <a:p>
            <a:pPr marL="0" indent="0" algn="ctr">
              <a:buNone/>
            </a:pPr>
            <a:r>
              <a:rPr lang="en-US" sz="1500" b="1" dirty="0" smtClean="0">
                <a:latin typeface="Times New Roman" panose="02020603050405020304" pitchFamily="18" charset="0"/>
                <a:cs typeface="Times New Roman" panose="02020603050405020304" pitchFamily="18" charset="0"/>
              </a:rPr>
              <a:t>Darrin P. Sobin, Director of Government Ethics</a:t>
            </a:r>
          </a:p>
          <a:p>
            <a:pPr marL="0" indent="0" algn="ctr">
              <a:buNone/>
            </a:pPr>
            <a:r>
              <a:rPr lang="en-US" sz="1500" b="1" dirty="0" smtClean="0">
                <a:latin typeface="Times New Roman" panose="02020603050405020304" pitchFamily="18" charset="0"/>
                <a:cs typeface="Times New Roman" panose="02020603050405020304" pitchFamily="18" charset="0"/>
              </a:rPr>
              <a:t>(202) 481-3411</a:t>
            </a:r>
          </a:p>
          <a:p>
            <a:pPr marL="0" indent="0" algn="ctr">
              <a:buNone/>
            </a:pPr>
            <a:r>
              <a:rPr lang="en-US" sz="1500" b="1" dirty="0" smtClean="0">
                <a:latin typeface="Times New Roman" panose="02020603050405020304" pitchFamily="18" charset="0"/>
                <a:cs typeface="Times New Roman" panose="02020603050405020304" pitchFamily="18" charset="0"/>
              </a:rPr>
              <a:t>(Updated:  3/2017)</a:t>
            </a:r>
          </a:p>
          <a:p>
            <a:pPr marL="0" indent="0" algn="ctr">
              <a:buNone/>
            </a:pPr>
            <a:endParaRPr lang="en-US" sz="3600" dirty="0"/>
          </a:p>
          <a:p>
            <a:pPr marL="0" indent="0" algn="ctr">
              <a:buNone/>
            </a:pPr>
            <a:endParaRPr lang="en-US" sz="3600" dirty="0" smtClean="0"/>
          </a:p>
          <a:p>
            <a:pPr marL="0" indent="0" algn="r">
              <a:buNone/>
            </a:pPr>
            <a:endParaRPr lang="en-US" sz="3600" dirty="0" smtClean="0"/>
          </a:p>
          <a:p>
            <a:pPr marL="0" indent="0" algn="r">
              <a:buNone/>
            </a:pPr>
            <a:endParaRPr lang="en-US" sz="3600" dirty="0"/>
          </a:p>
          <a:p>
            <a:pPr marL="0" indent="0" algn="r">
              <a:buNone/>
            </a:pPr>
            <a:endParaRPr lang="en-US" sz="3600" dirty="0" smtClean="0"/>
          </a:p>
          <a:p>
            <a:pPr marL="0" indent="0" algn="ctr">
              <a:buNone/>
            </a:pPr>
            <a:endParaRPr lang="en-US" sz="1100" dirty="0" smtClean="0"/>
          </a:p>
          <a:p>
            <a:pPr marL="0" indent="0" algn="ctr">
              <a:buNone/>
            </a:pPr>
            <a:endParaRPr lang="en-US" sz="2800" dirty="0"/>
          </a:p>
        </p:txBody>
      </p:sp>
      <p:pic>
        <p:nvPicPr>
          <p:cNvPr id="8" name="Picture 8" descr="C:\Documents and Settings\david.ramirez\Local Settings\Temporary Internet Files\Content.IE5\O5UJO16R\MP90036265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2819400"/>
            <a:ext cx="3657600" cy="219456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72175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Hatch Act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449763"/>
          </a:xfrm>
        </p:spPr>
        <p:txBody>
          <a:bodyPr>
            <a:normAutofit fontScale="25000" lnSpcReduction="20000"/>
          </a:bodyPr>
          <a:lstStyle/>
          <a:p>
            <a:pPr>
              <a:lnSpc>
                <a:spcPts val="1400"/>
              </a:lnSpc>
            </a:pPr>
            <a:r>
              <a:rPr lang="en-US" sz="8000" dirty="0">
                <a:solidFill>
                  <a:schemeClr val="tx1"/>
                </a:solidFill>
                <a:latin typeface="Times New Roman" panose="02020603050405020304" pitchFamily="18" charset="0"/>
                <a:cs typeface="Times New Roman" panose="02020603050405020304" pitchFamily="18" charset="0"/>
              </a:rPr>
              <a:t>When engaging in “political activity” that is </a:t>
            </a:r>
            <a:r>
              <a:rPr lang="en-US" sz="8000" b="1" dirty="0">
                <a:solidFill>
                  <a:schemeClr val="tx1"/>
                </a:solidFill>
                <a:latin typeface="Times New Roman" panose="02020603050405020304" pitchFamily="18" charset="0"/>
                <a:cs typeface="Times New Roman" panose="02020603050405020304" pitchFamily="18" charset="0"/>
              </a:rPr>
              <a:t>regulated by the District</a:t>
            </a:r>
            <a:r>
              <a:rPr lang="en-US" sz="8000" dirty="0">
                <a:solidFill>
                  <a:schemeClr val="tx1"/>
                </a:solidFill>
                <a:latin typeface="Times New Roman" panose="02020603050405020304" pitchFamily="18" charset="0"/>
                <a:cs typeface="Times New Roman" panose="02020603050405020304" pitchFamily="18" charset="0"/>
              </a:rPr>
              <a:t>, D.C. government employees cannot:</a:t>
            </a:r>
          </a:p>
          <a:p>
            <a:pPr>
              <a:lnSpc>
                <a:spcPts val="1400"/>
              </a:lnSpc>
            </a:pPr>
            <a:endParaRPr lang="en-US" sz="8000" dirty="0">
              <a:solidFill>
                <a:schemeClr val="tx1"/>
              </a:solidFill>
              <a:latin typeface="Times New Roman" panose="02020603050405020304" pitchFamily="18" charset="0"/>
              <a:cs typeface="Times New Roman" panose="02020603050405020304" pitchFamily="18" charset="0"/>
            </a:endParaRPr>
          </a:p>
          <a:p>
            <a:pPr lvl="1">
              <a:lnSpc>
                <a:spcPts val="1400"/>
              </a:lnSpc>
            </a:pPr>
            <a:r>
              <a:rPr lang="en-US" sz="8000" dirty="0">
                <a:solidFill>
                  <a:schemeClr val="tx1"/>
                </a:solidFill>
                <a:latin typeface="Times New Roman" panose="02020603050405020304" pitchFamily="18" charset="0"/>
                <a:cs typeface="Times New Roman" panose="02020603050405020304" pitchFamily="18" charset="0"/>
              </a:rPr>
              <a:t>Knowingly solicit, accept, or receive a political contribution from </a:t>
            </a:r>
            <a:r>
              <a:rPr lang="en-US" sz="8000" dirty="0" smtClean="0">
                <a:solidFill>
                  <a:schemeClr val="tx1"/>
                </a:solidFill>
                <a:latin typeface="Times New Roman" panose="02020603050405020304" pitchFamily="18" charset="0"/>
                <a:cs typeface="Times New Roman" panose="02020603050405020304" pitchFamily="18" charset="0"/>
              </a:rPr>
              <a:t>any </a:t>
            </a:r>
            <a:r>
              <a:rPr lang="en-US" sz="8000" dirty="0">
                <a:solidFill>
                  <a:schemeClr val="tx1"/>
                </a:solidFill>
                <a:latin typeface="Times New Roman" panose="02020603050405020304" pitchFamily="18" charset="0"/>
                <a:cs typeface="Times New Roman" panose="02020603050405020304" pitchFamily="18" charset="0"/>
              </a:rPr>
              <a:t>person (</a:t>
            </a:r>
            <a:r>
              <a:rPr lang="en-US" sz="8000" b="1" i="1" dirty="0">
                <a:solidFill>
                  <a:schemeClr val="tx1"/>
                </a:solidFill>
                <a:latin typeface="Times New Roman" panose="02020603050405020304" pitchFamily="18" charset="0"/>
                <a:cs typeface="Times New Roman" panose="02020603050405020304" pitchFamily="18" charset="0"/>
              </a:rPr>
              <a:t>except</a:t>
            </a:r>
            <a:r>
              <a:rPr lang="en-US" sz="8000" dirty="0">
                <a:solidFill>
                  <a:schemeClr val="tx1"/>
                </a:solidFill>
                <a:latin typeface="Times New Roman" panose="02020603050405020304" pitchFamily="18" charset="0"/>
                <a:cs typeface="Times New Roman" panose="02020603050405020304" pitchFamily="18" charset="0"/>
              </a:rPr>
              <a:t>  if the employee has filed as a candidate for political office); </a:t>
            </a:r>
          </a:p>
          <a:p>
            <a:pPr lvl="1">
              <a:lnSpc>
                <a:spcPts val="1400"/>
              </a:lnSpc>
            </a:pPr>
            <a:endParaRPr lang="en-US" sz="8000" dirty="0">
              <a:solidFill>
                <a:schemeClr val="tx1"/>
              </a:solidFill>
              <a:latin typeface="Times New Roman" panose="02020603050405020304" pitchFamily="18" charset="0"/>
              <a:cs typeface="Times New Roman" panose="02020603050405020304" pitchFamily="18" charset="0"/>
            </a:endParaRPr>
          </a:p>
          <a:p>
            <a:pPr lvl="1">
              <a:lnSpc>
                <a:spcPts val="1400"/>
              </a:lnSpc>
            </a:pPr>
            <a:r>
              <a:rPr lang="en-US" sz="8000" dirty="0">
                <a:solidFill>
                  <a:schemeClr val="tx1"/>
                </a:solidFill>
                <a:latin typeface="Times New Roman" panose="02020603050405020304" pitchFamily="18" charset="0"/>
                <a:cs typeface="Times New Roman" panose="02020603050405020304" pitchFamily="18" charset="0"/>
              </a:rPr>
              <a:t>File as a candidate for election to a </a:t>
            </a:r>
            <a:r>
              <a:rPr lang="en-US" sz="8000" b="1" i="1" dirty="0">
                <a:solidFill>
                  <a:schemeClr val="tx1"/>
                </a:solidFill>
                <a:latin typeface="Times New Roman" panose="02020603050405020304" pitchFamily="18" charset="0"/>
                <a:cs typeface="Times New Roman" panose="02020603050405020304" pitchFamily="18" charset="0"/>
              </a:rPr>
              <a:t>partisan</a:t>
            </a:r>
            <a:r>
              <a:rPr lang="en-US" sz="8000" dirty="0">
                <a:solidFill>
                  <a:schemeClr val="tx1"/>
                </a:solidFill>
                <a:latin typeface="Times New Roman" panose="02020603050405020304" pitchFamily="18" charset="0"/>
                <a:cs typeface="Times New Roman" panose="02020603050405020304" pitchFamily="18" charset="0"/>
              </a:rPr>
              <a:t>  political </a:t>
            </a:r>
            <a:r>
              <a:rPr lang="en-US" sz="8000" dirty="0" smtClean="0">
                <a:solidFill>
                  <a:schemeClr val="tx1"/>
                </a:solidFill>
                <a:latin typeface="Times New Roman" panose="02020603050405020304" pitchFamily="18" charset="0"/>
                <a:cs typeface="Times New Roman" panose="02020603050405020304" pitchFamily="18" charset="0"/>
              </a:rPr>
              <a:t>office.</a:t>
            </a:r>
          </a:p>
          <a:p>
            <a:pPr lvl="1">
              <a:lnSpc>
                <a:spcPts val="1400"/>
              </a:lnSpc>
            </a:pPr>
            <a:r>
              <a:rPr lang="en-US" sz="8000" dirty="0" smtClean="0">
                <a:solidFill>
                  <a:schemeClr val="tx1"/>
                </a:solidFill>
                <a:latin typeface="Times New Roman" panose="02020603050405020304" pitchFamily="18" charset="0"/>
                <a:cs typeface="Times New Roman" panose="02020603050405020304" pitchFamily="18" charset="0"/>
              </a:rPr>
              <a:t>Knowingly </a:t>
            </a:r>
            <a:r>
              <a:rPr lang="en-US" sz="8000" dirty="0">
                <a:solidFill>
                  <a:schemeClr val="tx1"/>
                </a:solidFill>
                <a:latin typeface="Times New Roman" panose="02020603050405020304" pitchFamily="18" charset="0"/>
                <a:cs typeface="Times New Roman" panose="02020603050405020304" pitchFamily="18" charset="0"/>
              </a:rPr>
              <a:t>direct, or authorize anyone else to direct, that any subordinate employee participate in an election campaign or request a subordinate to make a political contribution.</a:t>
            </a:r>
          </a:p>
          <a:p>
            <a:pPr>
              <a:lnSpc>
                <a:spcPts val="1400"/>
              </a:lnSpc>
            </a:pPr>
            <a:endParaRPr lang="en-US" sz="8000" dirty="0">
              <a:solidFill>
                <a:schemeClr val="tx1"/>
              </a:solidFill>
              <a:latin typeface="Times New Roman" panose="02020603050405020304" pitchFamily="18" charset="0"/>
              <a:cs typeface="Times New Roman" panose="02020603050405020304" pitchFamily="18" charset="0"/>
            </a:endParaRPr>
          </a:p>
          <a:p>
            <a:pPr>
              <a:lnSpc>
                <a:spcPts val="1400"/>
              </a:lnSpc>
            </a:pPr>
            <a:r>
              <a:rPr lang="en-US" sz="8000" dirty="0">
                <a:solidFill>
                  <a:schemeClr val="tx1"/>
                </a:solidFill>
                <a:latin typeface="Times New Roman" panose="02020603050405020304" pitchFamily="18" charset="0"/>
                <a:cs typeface="Times New Roman" panose="02020603050405020304" pitchFamily="18" charset="0"/>
              </a:rPr>
              <a:t>When engaging in </a:t>
            </a:r>
            <a:r>
              <a:rPr lang="en-US" sz="8000" b="1" dirty="0">
                <a:solidFill>
                  <a:schemeClr val="tx1"/>
                </a:solidFill>
                <a:latin typeface="Times New Roman" panose="02020603050405020304" pitchFamily="18" charset="0"/>
                <a:cs typeface="Times New Roman" panose="02020603050405020304" pitchFamily="18" charset="0"/>
              </a:rPr>
              <a:t>ANY</a:t>
            </a:r>
            <a:r>
              <a:rPr lang="en-US" sz="8000" dirty="0">
                <a:solidFill>
                  <a:schemeClr val="tx1"/>
                </a:solidFill>
                <a:latin typeface="Times New Roman" panose="02020603050405020304" pitchFamily="18" charset="0"/>
                <a:cs typeface="Times New Roman" panose="02020603050405020304" pitchFamily="18" charset="0"/>
              </a:rPr>
              <a:t> “political activity,” D.C. government employees cannot:</a:t>
            </a:r>
          </a:p>
          <a:p>
            <a:pPr marL="393192" lvl="1" indent="0">
              <a:lnSpc>
                <a:spcPts val="1400"/>
              </a:lnSpc>
              <a:buNone/>
            </a:pPr>
            <a:endParaRPr lang="en-US" sz="8000" dirty="0">
              <a:solidFill>
                <a:schemeClr val="tx1"/>
              </a:solidFill>
              <a:latin typeface="Times New Roman" panose="02020603050405020304" pitchFamily="18" charset="0"/>
              <a:cs typeface="Times New Roman" panose="02020603050405020304" pitchFamily="18" charset="0"/>
            </a:endParaRPr>
          </a:p>
          <a:p>
            <a:pPr lvl="1">
              <a:lnSpc>
                <a:spcPts val="1400"/>
              </a:lnSpc>
            </a:pPr>
            <a:r>
              <a:rPr lang="en-US" sz="8000" dirty="0">
                <a:solidFill>
                  <a:schemeClr val="tx1"/>
                </a:solidFill>
                <a:latin typeface="Times New Roman" panose="02020603050405020304" pitchFamily="18" charset="0"/>
                <a:cs typeface="Times New Roman" panose="02020603050405020304" pitchFamily="18" charset="0"/>
              </a:rPr>
              <a:t>Use their official authority or influence for the purpose of interfering with or affecting the result of an election;</a:t>
            </a:r>
          </a:p>
          <a:p>
            <a:endParaRPr lang="en-US" dirty="0"/>
          </a:p>
        </p:txBody>
      </p:sp>
    </p:spTree>
    <p:custDataLst>
      <p:tags r:id="rId1"/>
    </p:custDataLst>
    <p:extLst>
      <p:ext uri="{BB962C8B-B14F-4D97-AF65-F5344CB8AC3E}">
        <p14:creationId xmlns:p14="http://schemas.microsoft.com/office/powerpoint/2010/main" val="1151521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Test Your Knowledge (Hatch Act)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Bob serves as the Chair of the Contract Appeals Board. His wife is running for a partisan office in the District. A neighbor gives Bob a check for his wife’s campaign. Can Bob pass the check along to his wife? </a:t>
            </a:r>
          </a:p>
          <a:p>
            <a:r>
              <a:rPr lang="en-US" sz="2400" i="1" dirty="0" smtClean="0">
                <a:latin typeface="Times New Roman" panose="02020603050405020304" pitchFamily="18" charset="0"/>
                <a:cs typeface="Times New Roman" panose="02020603050405020304" pitchFamily="18" charset="0"/>
              </a:rPr>
              <a:t>Bob cannot accept, nor give the check to his wife. Bob’s passing the check to his wife constitutes fundraising </a:t>
            </a:r>
            <a:r>
              <a:rPr lang="en-US" sz="2400" i="1" dirty="0">
                <a:latin typeface="Times New Roman" panose="02020603050405020304" pitchFamily="18" charset="0"/>
                <a:cs typeface="Times New Roman" panose="02020603050405020304" pitchFamily="18" charset="0"/>
              </a:rPr>
              <a:t>for </a:t>
            </a:r>
            <a:r>
              <a:rPr lang="en-US" sz="2400" i="1" dirty="0" smtClean="0">
                <a:latin typeface="Times New Roman" panose="02020603050405020304" pitchFamily="18" charset="0"/>
                <a:cs typeface="Times New Roman" panose="02020603050405020304" pitchFamily="18" charset="0"/>
              </a:rPr>
              <a:t>the </a:t>
            </a:r>
            <a:r>
              <a:rPr lang="en-US" sz="2400" i="1" dirty="0">
                <a:latin typeface="Times New Roman" panose="02020603050405020304" pitchFamily="18" charset="0"/>
                <a:cs typeface="Times New Roman" panose="02020603050405020304" pitchFamily="18" charset="0"/>
              </a:rPr>
              <a:t>District regulated campaign of another, </a:t>
            </a:r>
            <a:r>
              <a:rPr lang="en-US" sz="2400" i="1" dirty="0" smtClean="0">
                <a:latin typeface="Times New Roman" panose="02020603050405020304" pitchFamily="18" charset="0"/>
                <a:cs typeface="Times New Roman" panose="02020603050405020304" pitchFamily="18" charset="0"/>
              </a:rPr>
              <a:t>thus violating </a:t>
            </a:r>
            <a:r>
              <a:rPr lang="en-US" sz="2400" i="1" dirty="0">
                <a:latin typeface="Times New Roman" panose="02020603050405020304" pitchFamily="18" charset="0"/>
                <a:cs typeface="Times New Roman" panose="02020603050405020304" pitchFamily="18" charset="0"/>
              </a:rPr>
              <a:t>the Local Hatch Act. </a:t>
            </a:r>
          </a:p>
        </p:txBody>
      </p:sp>
    </p:spTree>
    <p:custDataLst>
      <p:tags r:id="rId1"/>
    </p:custDataLst>
    <p:extLst>
      <p:ext uri="{BB962C8B-B14F-4D97-AF65-F5344CB8AC3E}">
        <p14:creationId xmlns:p14="http://schemas.microsoft.com/office/powerpoint/2010/main" val="36910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14400"/>
          </a:xfrm>
          <a:ln>
            <a:solidFill>
              <a:schemeClr val="accent2"/>
            </a:solidFill>
          </a:ln>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Financial Disclosure Filing Requirements</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for 2(e) Board and Commission Members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676400"/>
            <a:ext cx="9144000" cy="4953000"/>
          </a:xfrm>
        </p:spPr>
        <p:txBody>
          <a:bodyPr>
            <a:noAutofit/>
          </a:bodyPr>
          <a:lstStyle/>
          <a:p>
            <a:pPr>
              <a:lnSpc>
                <a:spcPts val="1800"/>
              </a:lnSpc>
            </a:pPr>
            <a:r>
              <a:rPr lang="en-US" sz="1800" b="1" dirty="0" smtClean="0">
                <a:latin typeface="Times New Roman" panose="02020603050405020304" pitchFamily="18" charset="0"/>
                <a:cs typeface="Times New Roman" panose="02020603050405020304" pitchFamily="18" charset="0"/>
              </a:rPr>
              <a:t>Who files?</a:t>
            </a:r>
          </a:p>
          <a:p>
            <a:pPr lvl="1">
              <a:lnSpc>
                <a:spcPts val="1600"/>
              </a:lnSpc>
            </a:pPr>
            <a:r>
              <a:rPr lang="en-US" dirty="0" smtClean="0">
                <a:latin typeface="Times New Roman" panose="02020603050405020304" pitchFamily="18" charset="0"/>
                <a:cs typeface="Times New Roman" panose="02020603050405020304" pitchFamily="18" charset="0"/>
              </a:rPr>
              <a:t>Anyone considered a “</a:t>
            </a:r>
            <a:r>
              <a:rPr lang="en-US" b="1" dirty="0" smtClean="0">
                <a:latin typeface="Times New Roman" panose="02020603050405020304" pitchFamily="18" charset="0"/>
                <a:cs typeface="Times New Roman" panose="02020603050405020304" pitchFamily="18" charset="0"/>
              </a:rPr>
              <a:t>Public Official</a:t>
            </a:r>
            <a:r>
              <a:rPr lang="en-US" dirty="0" smtClean="0">
                <a:latin typeface="Times New Roman" panose="02020603050405020304" pitchFamily="18" charset="0"/>
                <a:cs typeface="Times New Roman" panose="02020603050405020304" pitchFamily="18" charset="0"/>
              </a:rPr>
              <a:t>” under the Ethics Act must file a PUBLIC Financial Disclosure Statement by May 15</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of each year.</a:t>
            </a:r>
          </a:p>
          <a:p>
            <a:pPr lvl="1">
              <a:lnSpc>
                <a:spcPts val="1600"/>
              </a:lnSpc>
            </a:pPr>
            <a:r>
              <a:rPr lang="en-US" dirty="0" smtClean="0">
                <a:latin typeface="Times New Roman" panose="02020603050405020304" pitchFamily="18" charset="0"/>
                <a:cs typeface="Times New Roman" panose="02020603050405020304" pitchFamily="18" charset="0"/>
              </a:rPr>
              <a:t>Members of 2(e) Boards and Commissions are considered </a:t>
            </a:r>
            <a:r>
              <a:rPr lang="en-US" b="1" dirty="0" smtClean="0">
                <a:latin typeface="Times New Roman" panose="02020603050405020304" pitchFamily="18" charset="0"/>
                <a:cs typeface="Times New Roman" panose="02020603050405020304" pitchFamily="18" charset="0"/>
              </a:rPr>
              <a:t>Public Officials.</a:t>
            </a:r>
          </a:p>
          <a:p>
            <a:pPr lvl="1">
              <a:lnSpc>
                <a:spcPts val="1600"/>
              </a:lnSpc>
            </a:pPr>
            <a:r>
              <a:rPr lang="en-US" dirty="0" smtClean="0">
                <a:latin typeface="Times New Roman" panose="02020603050405020304" pitchFamily="18" charset="0"/>
                <a:cs typeface="Times New Roman" panose="02020603050405020304" pitchFamily="18" charset="0"/>
              </a:rPr>
              <a:t>Reminder</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person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considered a “public official” only if they held the position that made them a “public official” for </a:t>
            </a:r>
            <a:r>
              <a:rPr lang="en-US" b="1" dirty="0">
                <a:latin typeface="Times New Roman" panose="02020603050405020304" pitchFamily="18" charset="0"/>
                <a:cs typeface="Times New Roman" panose="02020603050405020304" pitchFamily="18" charset="0"/>
              </a:rPr>
              <a:t>more than thirty (30) days </a:t>
            </a:r>
            <a:r>
              <a:rPr lang="en-US" dirty="0">
                <a:latin typeface="Times New Roman" panose="02020603050405020304" pitchFamily="18" charset="0"/>
                <a:cs typeface="Times New Roman" panose="02020603050405020304" pitchFamily="18" charset="0"/>
              </a:rPr>
              <a:t>within the prior calendar year</a:t>
            </a:r>
            <a:r>
              <a:rPr lang="en-US" dirty="0" smtClean="0">
                <a:latin typeface="Times New Roman" panose="02020603050405020304" pitchFamily="18" charset="0"/>
                <a:cs typeface="Times New Roman" panose="02020603050405020304" pitchFamily="18" charset="0"/>
              </a:rPr>
              <a:t>.</a:t>
            </a:r>
            <a:endParaRPr lang="en-US" b="1" dirty="0" smtClean="0">
              <a:latin typeface="Times New Roman" panose="02020603050405020304" pitchFamily="18" charset="0"/>
              <a:cs typeface="Times New Roman" panose="02020603050405020304" pitchFamily="18" charset="0"/>
            </a:endParaRPr>
          </a:p>
          <a:p>
            <a:pPr>
              <a:lnSpc>
                <a:spcPts val="1800"/>
              </a:lnSpc>
            </a:pPr>
            <a:r>
              <a:rPr lang="en-US" sz="1800" b="1" dirty="0" smtClean="0">
                <a:latin typeface="Times New Roman" panose="02020603050405020304" pitchFamily="18" charset="0"/>
                <a:cs typeface="Times New Roman" panose="02020603050405020304" pitchFamily="18" charset="0"/>
              </a:rPr>
              <a:t>When?</a:t>
            </a:r>
          </a:p>
          <a:p>
            <a:pPr lvl="1">
              <a:lnSpc>
                <a:spcPts val="1600"/>
              </a:lnSpc>
            </a:pPr>
            <a:r>
              <a:rPr lang="en-US" b="1" dirty="0" smtClean="0">
                <a:latin typeface="Times New Roman" panose="02020603050405020304" pitchFamily="18" charset="0"/>
                <a:cs typeface="Times New Roman" panose="02020603050405020304" pitchFamily="18" charset="0"/>
              </a:rPr>
              <a:t>MAY 15</a:t>
            </a:r>
            <a:r>
              <a:rPr lang="en-US" b="1" baseline="30000" dirty="0" smtClean="0">
                <a:latin typeface="Times New Roman" panose="02020603050405020304" pitchFamily="18" charset="0"/>
                <a:cs typeface="Times New Roman" panose="02020603050405020304" pitchFamily="18" charset="0"/>
              </a:rPr>
              <a:t>TH</a:t>
            </a:r>
            <a:r>
              <a:rPr lang="en-US" b="1" dirty="0" smtClean="0">
                <a:latin typeface="Times New Roman" panose="02020603050405020304" pitchFamily="18" charset="0"/>
                <a:cs typeface="Times New Roman" panose="02020603050405020304" pitchFamily="18" charset="0"/>
              </a:rPr>
              <a:t> OF EACH YEAR</a:t>
            </a:r>
          </a:p>
          <a:p>
            <a:pPr lvl="1">
              <a:lnSpc>
                <a:spcPts val="1600"/>
              </a:lnSpc>
            </a:pPr>
            <a:r>
              <a:rPr lang="en-US" dirty="0">
                <a:latin typeface="Times New Roman" panose="02020603050405020304" pitchFamily="18" charset="0"/>
                <a:cs typeface="Times New Roman" panose="02020603050405020304" pitchFamily="18" charset="0"/>
              </a:rPr>
              <a:t>In late April, every Public filer will receive a letter or email from BEGA. The letter will:</a:t>
            </a:r>
          </a:p>
          <a:p>
            <a:pPr marL="862013" indent="-173038">
              <a:lnSpc>
                <a:spcPts val="1600"/>
              </a:lnSpc>
              <a:buFont typeface="Courier New" pitchFamily="49" charset="0"/>
              <a:buChar char="o"/>
            </a:pPr>
            <a:r>
              <a:rPr lang="en-US" sz="1600" dirty="0">
                <a:latin typeface="Times New Roman" panose="02020603050405020304" pitchFamily="18" charset="0"/>
                <a:cs typeface="Times New Roman" panose="02020603050405020304" pitchFamily="18" charset="0"/>
              </a:rPr>
              <a:t>Explain the process for filing</a:t>
            </a:r>
          </a:p>
          <a:p>
            <a:pPr marL="862013" indent="-173038">
              <a:lnSpc>
                <a:spcPts val="1600"/>
              </a:lnSpc>
              <a:buFont typeface="Courier New" pitchFamily="49" charset="0"/>
              <a:buChar char="o"/>
            </a:pPr>
            <a:r>
              <a:rPr lang="en-US" sz="1600" dirty="0">
                <a:latin typeface="Times New Roman" panose="02020603050405020304" pitchFamily="18" charset="0"/>
                <a:cs typeface="Times New Roman" panose="02020603050405020304" pitchFamily="18" charset="0"/>
              </a:rPr>
              <a:t>Include the log-in information for those who wish to file </a:t>
            </a:r>
            <a:r>
              <a:rPr lang="en-US" sz="1600" dirty="0" smtClean="0">
                <a:latin typeface="Times New Roman" panose="02020603050405020304" pitchFamily="18" charset="0"/>
                <a:cs typeface="Times New Roman" panose="02020603050405020304" pitchFamily="18" charset="0"/>
              </a:rPr>
              <a:t>electronically</a:t>
            </a:r>
          </a:p>
          <a:p>
            <a:pPr marL="862013" indent="-173038">
              <a:lnSpc>
                <a:spcPts val="1600"/>
              </a:lnSpc>
              <a:buFont typeface="Courier New" pitchFamily="49" charset="0"/>
              <a:buChar char="o"/>
            </a:pPr>
            <a:r>
              <a:rPr lang="en-US" sz="1600" dirty="0" smtClean="0">
                <a:latin typeface="Times New Roman" panose="02020603050405020304" pitchFamily="18" charset="0"/>
                <a:cs typeface="Times New Roman" panose="02020603050405020304" pitchFamily="18" charset="0"/>
              </a:rPr>
              <a:t>However</a:t>
            </a:r>
            <a:r>
              <a:rPr lang="en-US" sz="1600" dirty="0">
                <a:latin typeface="Times New Roman" panose="02020603050405020304" pitchFamily="18" charset="0"/>
                <a:cs typeface="Times New Roman" panose="02020603050405020304" pitchFamily="18" charset="0"/>
              </a:rPr>
              <a:t>, you are still required to file if you are a Public Official even if you do </a:t>
            </a:r>
            <a:r>
              <a:rPr lang="en-US" sz="1600" i="1" dirty="0">
                <a:latin typeface="Times New Roman" panose="02020603050405020304" pitchFamily="18" charset="0"/>
                <a:cs typeface="Times New Roman" panose="02020603050405020304" pitchFamily="18" charset="0"/>
              </a:rPr>
              <a:t>not </a:t>
            </a:r>
            <a:r>
              <a:rPr lang="en-US" sz="1600" dirty="0">
                <a:latin typeface="Times New Roman" panose="02020603050405020304" pitchFamily="18" charset="0"/>
                <a:cs typeface="Times New Roman" panose="02020603050405020304" pitchFamily="18" charset="0"/>
              </a:rPr>
              <a:t> receive a letter from BEGA</a:t>
            </a:r>
            <a:r>
              <a:rPr lang="en-US" sz="1600" dirty="0" smtClean="0">
                <a:latin typeface="Times New Roman" panose="02020603050405020304" pitchFamily="18" charset="0"/>
                <a:cs typeface="Times New Roman" panose="02020603050405020304" pitchFamily="18" charset="0"/>
              </a:rPr>
              <a:t>.</a:t>
            </a:r>
            <a:endParaRPr lang="en-US" sz="1600" b="1" dirty="0" smtClean="0">
              <a:latin typeface="Times New Roman" panose="02020603050405020304" pitchFamily="18" charset="0"/>
              <a:cs typeface="Times New Roman" panose="02020603050405020304" pitchFamily="18" charset="0"/>
            </a:endParaRPr>
          </a:p>
          <a:p>
            <a:pPr>
              <a:lnSpc>
                <a:spcPts val="1800"/>
              </a:lnSpc>
            </a:pPr>
            <a:r>
              <a:rPr lang="en-US" sz="1800" b="1" dirty="0" smtClean="0">
                <a:latin typeface="Times New Roman" panose="02020603050405020304" pitchFamily="18" charset="0"/>
                <a:cs typeface="Times New Roman" panose="02020603050405020304" pitchFamily="18" charset="0"/>
              </a:rPr>
              <a:t>Where?</a:t>
            </a:r>
          </a:p>
          <a:p>
            <a:pPr lvl="1">
              <a:lnSpc>
                <a:spcPts val="1800"/>
              </a:lnSpc>
            </a:pPr>
            <a:r>
              <a:rPr lang="en-US" dirty="0" smtClean="0">
                <a:latin typeface="Times New Roman" panose="02020603050405020304" pitchFamily="18" charset="0"/>
                <a:cs typeface="Times New Roman" panose="02020603050405020304" pitchFamily="18" charset="0"/>
              </a:rPr>
              <a:t>You can file electronically through BEGA’s e-filing website</a:t>
            </a:r>
            <a:endParaRPr lang="en-US" dirty="0">
              <a:solidFill>
                <a:srgbClr val="0070C0"/>
              </a:solidFill>
            </a:endParaRPr>
          </a:p>
          <a:p>
            <a:pPr lvl="1"/>
            <a:endParaRPr lang="en-US" dirty="0"/>
          </a:p>
        </p:txBody>
      </p:sp>
    </p:spTree>
    <p:custDataLst>
      <p:tags r:id="rId1"/>
    </p:custDataLst>
    <p:extLst>
      <p:ext uri="{BB962C8B-B14F-4D97-AF65-F5344CB8AC3E}">
        <p14:creationId xmlns:p14="http://schemas.microsoft.com/office/powerpoint/2010/main" val="3106425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763000" cy="5105400"/>
          </a:xfrm>
        </p:spPr>
        <p:txBody>
          <a:bodyPr numCol="3">
            <a:normAutofit fontScale="32500" lnSpcReduction="20000"/>
          </a:bodyPr>
          <a:lstStyle/>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Apprenticeship Council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Armory Board</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Dentistry</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Medicine</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Nursing</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Nursing Home Administration</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Psychology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Child Support Guideline Commission</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Boxing and Wrestling Commission</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Multistate Tax Commission</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Public Access Corporation Board of Directors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Real Estate</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Dietetics and Nutrition</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Occupational Therapy</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Optometry</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Pharmacy</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Physical Therapy</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Podiatry</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Social Work</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Professional Counseling</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Respiratory Care</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Massage Therapy</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Chiropractic</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Statewide Health Coordinating Council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Barber and Cosmetology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Real Estate Appraisers</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Funeral Directors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Veterinary Examiners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Architecture and Interior Designers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Accountancy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Industrial Trades</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Professional Engineering</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Housing and Community Development Reform Commission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Commission on Asian and Pacific Islander Community Development</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Board of Marriage and Family Therapy</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Motor Vehicle Theft Prevention Commission</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Commission on African Affairs</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Science Advisory Board to the Department of Forensic Sciences </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Commission on African-American Affairs</a:t>
            </a:r>
          </a:p>
          <a:p>
            <a:pPr marL="624078" indent="-514350">
              <a:lnSpc>
                <a:spcPts val="1100"/>
              </a:lnSpc>
              <a:buFont typeface="+mj-lt"/>
              <a:buAutoNum type="arabicPeriod"/>
            </a:pPr>
            <a:r>
              <a:rPr lang="en-US" sz="4300" dirty="0" smtClean="0">
                <a:latin typeface="Times New Roman" panose="02020603050405020304" pitchFamily="18" charset="0"/>
                <a:cs typeface="Times New Roman" panose="02020603050405020304" pitchFamily="18" charset="0"/>
              </a:rPr>
              <a:t>Other </a:t>
            </a:r>
            <a:r>
              <a:rPr lang="en-US" sz="4300" dirty="0">
                <a:latin typeface="Times New Roman" panose="02020603050405020304" pitchFamily="18" charset="0"/>
                <a:cs typeface="Times New Roman" panose="02020603050405020304" pitchFamily="18" charset="0"/>
              </a:rPr>
              <a:t>Post-Employment Benefits Fund Advisory </a:t>
            </a:r>
            <a:r>
              <a:rPr lang="en-US" sz="4300" dirty="0" smtClean="0">
                <a:latin typeface="Times New Roman" panose="02020603050405020304" pitchFamily="18" charset="0"/>
                <a:cs typeface="Times New Roman" panose="02020603050405020304" pitchFamily="18" charset="0"/>
              </a:rPr>
              <a:t>Committee</a:t>
            </a:r>
          </a:p>
          <a:p>
            <a:pPr marL="624078" indent="-514350">
              <a:lnSpc>
                <a:spcPts val="1100"/>
              </a:lnSpc>
              <a:buFont typeface="+mj-lt"/>
              <a:buAutoNum type="arabicPeriod"/>
            </a:pPr>
            <a:r>
              <a:rPr lang="en-US" sz="4300" dirty="0">
                <a:latin typeface="Times New Roman" panose="02020603050405020304" pitchFamily="18" charset="0"/>
                <a:cs typeface="Times New Roman" panose="02020603050405020304" pitchFamily="18" charset="0"/>
              </a:rPr>
              <a:t>Commission on Fathers, Men, and </a:t>
            </a:r>
            <a:r>
              <a:rPr lang="en-US" sz="4300" dirty="0" smtClean="0">
                <a:latin typeface="Times New Roman" panose="02020603050405020304" pitchFamily="18" charset="0"/>
                <a:cs typeface="Times New Roman" panose="02020603050405020304" pitchFamily="18" charset="0"/>
              </a:rPr>
              <a:t>Boys</a:t>
            </a:r>
          </a:p>
          <a:p>
            <a:pPr marL="624078" indent="-514350">
              <a:lnSpc>
                <a:spcPts val="1100"/>
              </a:lnSpc>
              <a:buFont typeface="+mj-lt"/>
              <a:buAutoNum type="arabicPeriod"/>
            </a:pPr>
            <a:r>
              <a:rPr lang="en-US" sz="4300" dirty="0">
                <a:latin typeface="Times New Roman" panose="02020603050405020304" pitchFamily="18" charset="0"/>
                <a:cs typeface="Times New Roman" panose="02020603050405020304" pitchFamily="18" charset="0"/>
              </a:rPr>
              <a:t>Commission on Health </a:t>
            </a:r>
            <a:r>
              <a:rPr lang="en-US" sz="4300" dirty="0" smtClean="0">
                <a:latin typeface="Times New Roman" panose="02020603050405020304" pitchFamily="18" charset="0"/>
                <a:cs typeface="Times New Roman" panose="02020603050405020304" pitchFamily="18" charset="0"/>
              </a:rPr>
              <a:t>Disparities</a:t>
            </a:r>
          </a:p>
          <a:p>
            <a:pPr marL="624078" indent="-514350">
              <a:lnSpc>
                <a:spcPts val="1100"/>
              </a:lnSpc>
              <a:buFont typeface="+mj-lt"/>
              <a:buAutoNum type="arabicPeriod"/>
            </a:pPr>
            <a:r>
              <a:rPr lang="en-US" sz="4300" dirty="0">
                <a:latin typeface="Times New Roman" panose="02020603050405020304" pitchFamily="18" charset="0"/>
                <a:cs typeface="Times New Roman" panose="02020603050405020304" pitchFamily="18" charset="0"/>
              </a:rPr>
              <a:t>Youth Apprenticeship Advisory Committee</a:t>
            </a:r>
            <a:endParaRPr lang="en-US" sz="4300" dirty="0" smtClean="0">
              <a:latin typeface="Times New Roman" panose="02020603050405020304" pitchFamily="18" charset="0"/>
              <a:cs typeface="Times New Roman" panose="02020603050405020304" pitchFamily="18" charset="0"/>
            </a:endParaRPr>
          </a:p>
          <a:p>
            <a:pPr marL="624078" indent="-514350">
              <a:buFont typeface="+mj-lt"/>
              <a:buAutoNum type="arabicPeriod"/>
            </a:pPr>
            <a:endParaRPr lang="en-US" sz="1400" dirty="0" smtClean="0"/>
          </a:p>
        </p:txBody>
      </p:sp>
      <p:sp>
        <p:nvSpPr>
          <p:cNvPr id="3" name="Title 2"/>
          <p:cNvSpPr>
            <a:spLocks noGrp="1"/>
          </p:cNvSpPr>
          <p:nvPr>
            <p:ph type="title"/>
          </p:nvPr>
        </p:nvSpPr>
        <p:spPr>
          <a:xfrm>
            <a:off x="457200" y="533400"/>
            <a:ext cx="8229600" cy="914400"/>
          </a:xfrm>
          <a:ln>
            <a:solidFill>
              <a:schemeClr val="accent2"/>
            </a:solidFill>
          </a:ln>
        </p:spPr>
        <p:txBody>
          <a:bodyPr>
            <a:noAutofit/>
          </a:bodyPr>
          <a:lstStyle/>
          <a:p>
            <a:pPr algn="ctr"/>
            <a:r>
              <a:rPr lang="en-US" b="1" dirty="0">
                <a:latin typeface="Times New Roman" panose="02020603050405020304" pitchFamily="18" charset="0"/>
                <a:cs typeface="Times New Roman" panose="02020603050405020304" pitchFamily="18" charset="0"/>
              </a:rPr>
              <a:t>Confirmation Act - Section </a:t>
            </a:r>
            <a:r>
              <a:rPr lang="en-US" b="1" dirty="0" smtClean="0">
                <a:latin typeface="Times New Roman" panose="02020603050405020304" pitchFamily="18" charset="0"/>
                <a:cs typeface="Times New Roman" panose="02020603050405020304" pitchFamily="18" charset="0"/>
              </a:rPr>
              <a:t>2(f) </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Boards and Commissions </a:t>
            </a:r>
          </a:p>
        </p:txBody>
      </p:sp>
    </p:spTree>
    <p:custDataLst>
      <p:tags r:id="rId1"/>
    </p:custDataLst>
    <p:extLst>
      <p:ext uri="{BB962C8B-B14F-4D97-AF65-F5344CB8AC3E}">
        <p14:creationId xmlns:p14="http://schemas.microsoft.com/office/powerpoint/2010/main" val="2413523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b="1" dirty="0" smtClean="0">
                <a:latin typeface="Times New Roman" panose="02020603050405020304" pitchFamily="18" charset="0"/>
                <a:cs typeface="Times New Roman" panose="02020603050405020304" pitchFamily="18" charset="0"/>
              </a:rPr>
              <a:t>Hatch Act Applicability:</a:t>
            </a:r>
          </a:p>
          <a:p>
            <a:r>
              <a:rPr lang="en-US" sz="2400" dirty="0" smtClean="0">
                <a:latin typeface="Times New Roman" panose="02020603050405020304" pitchFamily="18" charset="0"/>
                <a:cs typeface="Times New Roman" panose="02020603050405020304" pitchFamily="18" charset="0"/>
              </a:rPr>
              <a:t>If you are a member of a Board or Commission nominated pursuant to Section 2(f) of the Confirmation Act, then you are an “Employee” for the purposes of the Local Hatch Act when you are engaged in political activity </a:t>
            </a:r>
            <a:r>
              <a:rPr lang="en-US" sz="2400" b="1" i="1" u="sng" dirty="0" smtClean="0">
                <a:latin typeface="Times New Roman" panose="02020603050405020304" pitchFamily="18" charset="0"/>
                <a:cs typeface="Times New Roman" panose="02020603050405020304" pitchFamily="18" charset="0"/>
              </a:rPr>
              <a:t>that relates to the subject matter that your Board or Commission regulates. </a:t>
            </a:r>
          </a:p>
          <a:p>
            <a:pPr marL="0" indent="0">
              <a:buNone/>
            </a:pPr>
            <a:endParaRPr lang="en-US" sz="2400" dirty="0" smtClean="0"/>
          </a:p>
        </p:txBody>
      </p:sp>
      <p:sp>
        <p:nvSpPr>
          <p:cNvPr id="3" name="Title 2"/>
          <p:cNvSpPr>
            <a:spLocks noGrp="1"/>
          </p:cNvSpPr>
          <p:nvPr>
            <p:ph type="title"/>
          </p:nvPr>
        </p:nvSpPr>
        <p:spPr>
          <a:xfrm>
            <a:off x="457200" y="685800"/>
            <a:ext cx="8229600" cy="914400"/>
          </a:xfrm>
          <a:ln>
            <a:solidFill>
              <a:schemeClr val="accent2"/>
            </a:solidFill>
          </a:ln>
        </p:spPr>
        <p:txBody>
          <a:bodyPr>
            <a:noAutofit/>
          </a:bodyPr>
          <a:lstStyle/>
          <a:p>
            <a:pPr algn="ctr"/>
            <a:r>
              <a:rPr lang="en-US" b="1" dirty="0">
                <a:latin typeface="Times New Roman" panose="02020603050405020304" pitchFamily="18" charset="0"/>
                <a:cs typeface="Times New Roman" panose="02020603050405020304" pitchFamily="18" charset="0"/>
              </a:rPr>
              <a:t>Confirmation Act - Section </a:t>
            </a:r>
            <a:r>
              <a:rPr lang="en-US" b="1" dirty="0" smtClean="0">
                <a:latin typeface="Times New Roman" panose="02020603050405020304" pitchFamily="18" charset="0"/>
                <a:cs typeface="Times New Roman" panose="02020603050405020304" pitchFamily="18" charset="0"/>
              </a:rPr>
              <a:t>2(f) </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Boards and Commissions </a:t>
            </a:r>
          </a:p>
        </p:txBody>
      </p:sp>
    </p:spTree>
    <p:custDataLst>
      <p:tags r:id="rId1"/>
    </p:custDataLst>
    <p:extLst>
      <p:ext uri="{BB962C8B-B14F-4D97-AF65-F5344CB8AC3E}">
        <p14:creationId xmlns:p14="http://schemas.microsoft.com/office/powerpoint/2010/main" val="2878533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Test Your Knowledge (Hatch Act)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2400" dirty="0" smtClean="0">
                <a:latin typeface="Times New Roman" panose="02020603050405020304" pitchFamily="18" charset="0"/>
                <a:cs typeface="Times New Roman" panose="02020603050405020304" pitchFamily="18" charset="0"/>
              </a:rPr>
              <a:t>Board member Bob serves on the Board of Medicine. Bob wants to sponsor a Medical Marijuana Initiative for the upcoming election. Bob contacts BEGA for advice. </a:t>
            </a:r>
          </a:p>
          <a:p>
            <a:pPr marL="342900" lvl="1" indent="-342900">
              <a:buClrTx/>
            </a:pPr>
            <a:r>
              <a:rPr lang="en-US" sz="2400" i="1" dirty="0" smtClean="0">
                <a:latin typeface="Times New Roman" panose="02020603050405020304" pitchFamily="18" charset="0"/>
                <a:cs typeface="Times New Roman" panose="02020603050405020304" pitchFamily="18" charset="0"/>
              </a:rPr>
              <a:t>As a </a:t>
            </a:r>
            <a:r>
              <a:rPr lang="en-US" sz="2400" i="1" dirty="0">
                <a:latin typeface="Times New Roman" panose="02020603050405020304" pitchFamily="18" charset="0"/>
                <a:cs typeface="Times New Roman" panose="02020603050405020304" pitchFamily="18" charset="0"/>
              </a:rPr>
              <a:t>Board Member on the Board of </a:t>
            </a:r>
            <a:r>
              <a:rPr lang="en-US" sz="2400" i="1" dirty="0" smtClean="0">
                <a:latin typeface="Times New Roman" panose="02020603050405020304" pitchFamily="18" charset="0"/>
                <a:cs typeface="Times New Roman" panose="02020603050405020304" pitchFamily="18" charset="0"/>
              </a:rPr>
              <a:t>Medicine, Bob cannot  not sponsor or fundraise for the </a:t>
            </a:r>
            <a:r>
              <a:rPr lang="en-US" sz="2400" i="1" dirty="0">
                <a:latin typeface="Times New Roman" panose="02020603050405020304" pitchFamily="18" charset="0"/>
                <a:cs typeface="Times New Roman" panose="02020603050405020304" pitchFamily="18" charset="0"/>
              </a:rPr>
              <a:t>Medical Marijuana Initiative because </a:t>
            </a:r>
            <a:r>
              <a:rPr lang="en-US" sz="2400" i="1" dirty="0" smtClean="0">
                <a:latin typeface="Times New Roman" panose="02020603050405020304" pitchFamily="18" charset="0"/>
                <a:cs typeface="Times New Roman" panose="02020603050405020304" pitchFamily="18" charset="0"/>
              </a:rPr>
              <a:t>his </a:t>
            </a:r>
            <a:r>
              <a:rPr lang="en-US" sz="2400" i="1" dirty="0">
                <a:latin typeface="Times New Roman" panose="02020603050405020304" pitchFamily="18" charset="0"/>
                <a:cs typeface="Times New Roman" panose="02020603050405020304" pitchFamily="18" charset="0"/>
              </a:rPr>
              <a:t>Board regulates the conduct of doctors who would be tasked with making medical marijuana decisions for patients.</a:t>
            </a:r>
          </a:p>
          <a:p>
            <a:endParaRPr lang="en-US" dirty="0"/>
          </a:p>
        </p:txBody>
      </p:sp>
    </p:spTree>
    <p:custDataLst>
      <p:tags r:id="rId1"/>
    </p:custDataLst>
    <p:extLst>
      <p:ext uri="{BB962C8B-B14F-4D97-AF65-F5344CB8AC3E}">
        <p14:creationId xmlns:p14="http://schemas.microsoft.com/office/powerpoint/2010/main" val="155470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Although Members of all other Boards and Commissions are not covered by the Local Hatch Act (unless the Member is otherwise employed by the District), they are subject to:</a:t>
            </a:r>
          </a:p>
          <a:p>
            <a:pPr lvl="1"/>
            <a:r>
              <a:rPr lang="en-US" sz="2000" dirty="0" smtClean="0">
                <a:latin typeface="Times New Roman" panose="02020603050405020304" pitchFamily="18" charset="0"/>
                <a:cs typeface="Times New Roman" panose="02020603050405020304" pitchFamily="18" charset="0"/>
              </a:rPr>
              <a:t>D.C. Code Section 1-1163.36, which </a:t>
            </a:r>
            <a:r>
              <a:rPr lang="en-US" sz="2000" dirty="0">
                <a:latin typeface="Times New Roman" panose="02020603050405020304" pitchFamily="18" charset="0"/>
                <a:cs typeface="Times New Roman" panose="02020603050405020304" pitchFamily="18" charset="0"/>
              </a:rPr>
              <a:t>prohibits </a:t>
            </a:r>
            <a:r>
              <a:rPr lang="en-US" sz="2000" dirty="0" smtClean="0">
                <a:latin typeface="Times New Roman" panose="02020603050405020304" pitchFamily="18" charset="0"/>
                <a:cs typeface="Times New Roman" panose="02020603050405020304" pitchFamily="18" charset="0"/>
              </a:rPr>
              <a:t>the use of District government resources for campaign-related activities, such as engaging </a:t>
            </a:r>
            <a:r>
              <a:rPr lang="en-US" sz="2000" dirty="0">
                <a:latin typeface="Times New Roman" panose="02020603050405020304" pitchFamily="18" charset="0"/>
                <a:cs typeface="Times New Roman" panose="02020603050405020304" pitchFamily="18" charset="0"/>
              </a:rPr>
              <a:t>in any campaign-related </a:t>
            </a:r>
            <a:r>
              <a:rPr lang="en-US" sz="2000" dirty="0" smtClean="0">
                <a:latin typeface="Times New Roman" panose="02020603050405020304" pitchFamily="18" charset="0"/>
                <a:cs typeface="Times New Roman" panose="02020603050405020304" pitchFamily="18" charset="0"/>
              </a:rPr>
              <a:t>activities:</a:t>
            </a:r>
          </a:p>
          <a:p>
            <a:pPr marL="1200150" lvl="2"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Employees, office supplies, materials, telephones, and any utilities.</a:t>
            </a:r>
          </a:p>
          <a:p>
            <a:pPr marL="1200150" lvl="2"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during work time or at Board/Commission Meetings;</a:t>
            </a:r>
          </a:p>
          <a:p>
            <a:pPr marL="1200150" lvl="2"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in District Government facilities or on government property;</a:t>
            </a:r>
          </a:p>
          <a:p>
            <a:pPr marL="1200150" lvl="2"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Do </a:t>
            </a:r>
            <a:r>
              <a:rPr lang="en-US" sz="1800" dirty="0">
                <a:latin typeface="Times New Roman" panose="02020603050405020304" pitchFamily="18" charset="0"/>
                <a:cs typeface="Times New Roman" panose="02020603050405020304" pitchFamily="18" charset="0"/>
              </a:rPr>
              <a:t>NOT endorse anyone in your official capacity</a:t>
            </a:r>
          </a:p>
          <a:p>
            <a:pPr marL="1200150" lvl="2" indent="-285750">
              <a:buFont typeface="Arial" panose="020B0604020202020204" pitchFamily="34" charset="0"/>
              <a:buChar char="•"/>
            </a:pPr>
            <a:endParaRPr lang="en-US" sz="1800" dirty="0"/>
          </a:p>
        </p:txBody>
      </p:sp>
      <p:sp>
        <p:nvSpPr>
          <p:cNvPr id="3" name="Title 2"/>
          <p:cNvSpPr>
            <a:spLocks noGrp="1"/>
          </p:cNvSpPr>
          <p:nvPr>
            <p:ph type="title"/>
          </p:nvPr>
        </p:nvSpPr>
        <p:spPr>
          <a:ln>
            <a:solidFill>
              <a:schemeClr val="accent2"/>
            </a:solidFill>
          </a:ln>
        </p:spPr>
        <p:txBody>
          <a:bodyPr>
            <a:normAutofit/>
          </a:bodyPr>
          <a:lstStyle/>
          <a:p>
            <a:pPr algn="ctr"/>
            <a:r>
              <a:rPr lang="en-US" b="1" dirty="0" smtClean="0">
                <a:latin typeface="Times New Roman" panose="02020603050405020304" pitchFamily="18" charset="0"/>
                <a:cs typeface="Times New Roman" panose="02020603050405020304" pitchFamily="18" charset="0"/>
              </a:rPr>
              <a:t>All other Boards and Commissions</a:t>
            </a:r>
            <a:endParaRPr lang="en-US" b="1"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04655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Ten Principles of Ethical Conduct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b="1" dirty="0" smtClean="0">
                <a:latin typeface="Times New Roman" panose="02020603050405020304" pitchFamily="18" charset="0"/>
                <a:cs typeface="Times New Roman" panose="02020603050405020304" pitchFamily="18" charset="0"/>
              </a:rPr>
              <a:t>Public office is a public trust</a:t>
            </a:r>
          </a:p>
          <a:p>
            <a:pPr marL="457200" indent="-457200">
              <a:buFont typeface="+mj-lt"/>
              <a:buAutoNum type="arabicPeriod"/>
            </a:pPr>
            <a:r>
              <a:rPr lang="en-US" sz="2400" b="1" dirty="0" smtClean="0">
                <a:latin typeface="Times New Roman" panose="02020603050405020304" pitchFamily="18" charset="0"/>
                <a:cs typeface="Times New Roman" panose="02020603050405020304" pitchFamily="18" charset="0"/>
              </a:rPr>
              <a:t>Avoid financial conflicts of interest</a:t>
            </a:r>
          </a:p>
          <a:p>
            <a:pPr marL="457200" indent="-457200">
              <a:buFont typeface="+mj-lt"/>
              <a:buAutoNum type="arabicPeriod"/>
            </a:pPr>
            <a:r>
              <a:rPr lang="en-US" sz="2400" b="1" dirty="0" smtClean="0">
                <a:latin typeface="Times New Roman" panose="02020603050405020304" pitchFamily="18" charset="0"/>
                <a:cs typeface="Times New Roman" panose="02020603050405020304" pitchFamily="18" charset="0"/>
              </a:rPr>
              <a:t>Avoid representational conflicts of interest</a:t>
            </a:r>
          </a:p>
          <a:p>
            <a:pPr marL="457200" indent="-457200">
              <a:buFont typeface="+mj-lt"/>
              <a:buAutoNum type="arabicPeriod"/>
            </a:pPr>
            <a:r>
              <a:rPr lang="en-US" sz="2400" b="1" dirty="0" smtClean="0">
                <a:latin typeface="Times New Roman" panose="02020603050405020304" pitchFamily="18" charset="0"/>
                <a:cs typeface="Times New Roman" panose="02020603050405020304" pitchFamily="18" charset="0"/>
              </a:rPr>
              <a:t>Avoid gifts and payments from interested parties</a:t>
            </a:r>
          </a:p>
          <a:p>
            <a:pPr marL="457200" indent="-457200">
              <a:buFont typeface="+mj-lt"/>
              <a:buAutoNum type="arabicPeriod"/>
            </a:pPr>
            <a:r>
              <a:rPr lang="en-US" sz="2400" b="1" dirty="0" smtClean="0">
                <a:latin typeface="Times New Roman" panose="02020603050405020304" pitchFamily="18" charset="0"/>
                <a:cs typeface="Times New Roman" panose="02020603050405020304" pitchFamily="18" charset="0"/>
              </a:rPr>
              <a:t>Avoid outside payment for government work</a:t>
            </a:r>
          </a:p>
        </p:txBody>
      </p:sp>
      <p:pic>
        <p:nvPicPr>
          <p:cNvPr id="4" name="Picture 2" descr="C:\Users\stacie.pittell2\AppData\Local\Microsoft\Windows\Temporary Internet Files\Content.IE5\25Q7HOYI\MC9003911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9624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673290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Ten Principles of Ethical Conduct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6.   Act impartially</a:t>
            </a:r>
          </a:p>
          <a:p>
            <a:pPr marL="0" indent="0">
              <a:buNone/>
            </a:pPr>
            <a:r>
              <a:rPr lang="en-US" sz="2400" b="1" dirty="0" smtClean="0">
                <a:latin typeface="Times New Roman" panose="02020603050405020304" pitchFamily="18" charset="0"/>
                <a:cs typeface="Times New Roman" panose="02020603050405020304" pitchFamily="18" charset="0"/>
              </a:rPr>
              <a:t>7.   Safeguard </a:t>
            </a:r>
            <a:r>
              <a:rPr lang="en-US" sz="2400" b="1" dirty="0">
                <a:latin typeface="Times New Roman" panose="02020603050405020304" pitchFamily="18" charset="0"/>
                <a:cs typeface="Times New Roman" panose="02020603050405020304" pitchFamily="18" charset="0"/>
              </a:rPr>
              <a:t>government resources</a:t>
            </a:r>
          </a:p>
          <a:p>
            <a:pPr marL="457200" indent="-457200">
              <a:buAutoNum type="arabicPeriod" startAt="8"/>
            </a:pPr>
            <a:r>
              <a:rPr lang="en-US" sz="2400" b="1" dirty="0" smtClean="0">
                <a:latin typeface="Times New Roman" panose="02020603050405020304" pitchFamily="18" charset="0"/>
                <a:cs typeface="Times New Roman" panose="02020603050405020304" pitchFamily="18" charset="0"/>
              </a:rPr>
              <a:t>Safeguard confidential non-public information</a:t>
            </a:r>
            <a:endParaRPr lang="en-US" sz="2400" b="1" dirty="0">
              <a:latin typeface="Times New Roman" panose="02020603050405020304" pitchFamily="18" charset="0"/>
              <a:cs typeface="Times New Roman" panose="02020603050405020304" pitchFamily="18" charset="0"/>
            </a:endParaRPr>
          </a:p>
          <a:p>
            <a:pPr marL="457200" indent="-457200">
              <a:buAutoNum type="arabicPeriod" startAt="8"/>
            </a:pPr>
            <a:r>
              <a:rPr lang="en-US" sz="2400" b="1" dirty="0" smtClean="0">
                <a:latin typeface="Times New Roman" panose="02020603050405020304" pitchFamily="18" charset="0"/>
                <a:cs typeface="Times New Roman" panose="02020603050405020304" pitchFamily="18" charset="0"/>
              </a:rPr>
              <a:t>Disclose waste or illegal conduct by government officials to the appropriate authorities</a:t>
            </a:r>
          </a:p>
          <a:p>
            <a:pPr marL="457200" indent="-457200">
              <a:buAutoNum type="arabicPeriod" startAt="8"/>
            </a:pPr>
            <a:r>
              <a:rPr lang="en-US" sz="2400" b="1" dirty="0" smtClean="0">
                <a:latin typeface="Times New Roman" panose="02020603050405020304" pitchFamily="18" charset="0"/>
                <a:cs typeface="Times New Roman" panose="02020603050405020304" pitchFamily="18" charset="0"/>
              </a:rPr>
              <a:t>Abide by revolving door restrictions</a:t>
            </a:r>
            <a:endParaRPr lang="en-US" sz="2400" b="1" dirty="0">
              <a:latin typeface="Times New Roman" panose="02020603050405020304" pitchFamily="18" charset="0"/>
              <a:cs typeface="Times New Roman" panose="02020603050405020304" pitchFamily="18" charset="0"/>
            </a:endParaRPr>
          </a:p>
        </p:txBody>
      </p:sp>
      <p:pic>
        <p:nvPicPr>
          <p:cNvPr id="1026" name="Picture 2" descr="C:\Users\stacie.pittell2\AppData\Local\Microsoft\Windows\Temporary Internet Files\Content.IE5\25Q7HOYI\MC9003911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1148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686759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a:ln>
            <a:solidFill>
              <a:schemeClr val="accent2"/>
            </a:solidFill>
          </a:ln>
        </p:spPr>
        <p:txBody>
          <a:bodyPr>
            <a:normAutofit fontScale="90000"/>
          </a:bodyPr>
          <a:lstStyle/>
          <a:p>
            <a:pPr algn="ct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1. Public </a:t>
            </a:r>
            <a:r>
              <a:rPr lang="en-US" sz="4000" b="1" dirty="0">
                <a:latin typeface="Times New Roman" panose="02020603050405020304" pitchFamily="18" charset="0"/>
                <a:cs typeface="Times New Roman" panose="02020603050405020304" pitchFamily="18" charset="0"/>
              </a:rPr>
              <a:t>office is a public trust</a:t>
            </a:r>
            <a:r>
              <a:rPr lang="en-US" b="1" dirty="0"/>
              <a:t/>
            </a:r>
            <a:br>
              <a:rPr lang="en-US" b="1" dirty="0"/>
            </a:br>
            <a:endParaRPr lang="en-US" dirty="0"/>
          </a:p>
        </p:txBody>
      </p:sp>
      <p:sp>
        <p:nvSpPr>
          <p:cNvPr id="3" name="Content Placeholder 2"/>
          <p:cNvSpPr>
            <a:spLocks noGrp="1"/>
          </p:cNvSpPr>
          <p:nvPr>
            <p:ph idx="1"/>
          </p:nvPr>
        </p:nvSpPr>
        <p:spPr/>
        <p:txBody>
          <a:bodyPr/>
          <a:lstStyle/>
          <a:p>
            <a:r>
              <a:rPr lang="en-US" sz="2800" dirty="0" smtClean="0">
                <a:latin typeface="Times New Roman" panose="02020603050405020304" pitchFamily="18" charset="0"/>
                <a:cs typeface="Times New Roman" panose="02020603050405020304" pitchFamily="18" charset="0"/>
              </a:rPr>
              <a:t>Don’t use title or position for personal gain of self or others.</a:t>
            </a:r>
          </a:p>
          <a:p>
            <a:pPr lvl="1"/>
            <a:r>
              <a:rPr lang="en-US" sz="2000" dirty="0" smtClean="0">
                <a:latin typeface="Times New Roman" panose="02020603050405020304" pitchFamily="18" charset="0"/>
                <a:cs typeface="Times New Roman" panose="02020603050405020304" pitchFamily="18" charset="0"/>
              </a:rPr>
              <a:t>i.e., When calling Comcast to complain about a cable bill, </a:t>
            </a:r>
            <a:r>
              <a:rPr lang="en-US" sz="2000" b="1" dirty="0" smtClean="0">
                <a:latin typeface="Times New Roman" panose="02020603050405020304" pitchFamily="18" charset="0"/>
                <a:cs typeface="Times New Roman" panose="02020603050405020304" pitchFamily="18" charset="0"/>
              </a:rPr>
              <a:t>do not say</a:t>
            </a:r>
            <a:r>
              <a:rPr lang="en-US" sz="2000" dirty="0" smtClean="0">
                <a:latin typeface="Times New Roman" panose="02020603050405020304" pitchFamily="18" charset="0"/>
                <a:cs typeface="Times New Roman" panose="02020603050405020304" pitchFamily="18" charset="0"/>
              </a:rPr>
              <a:t>:  “Do you know who I am and what I can do to you?”</a:t>
            </a:r>
          </a:p>
          <a:p>
            <a:pPr lvl="2"/>
            <a:r>
              <a:rPr lang="en-US" sz="1800" dirty="0" smtClean="0">
                <a:latin typeface="Times New Roman" panose="02020603050405020304" pitchFamily="18" charset="0"/>
                <a:cs typeface="Times New Roman" panose="02020603050405020304" pitchFamily="18" charset="0"/>
              </a:rPr>
              <a:t>•   Other considerations:</a:t>
            </a:r>
          </a:p>
          <a:p>
            <a:pPr marL="1657350" lvl="3" indent="-285750">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D</a:t>
            </a:r>
            <a:r>
              <a:rPr lang="en-US" sz="1800" dirty="0" smtClean="0">
                <a:latin typeface="Times New Roman" panose="02020603050405020304" pitchFamily="18" charset="0"/>
                <a:cs typeface="Times New Roman" panose="02020603050405020304" pitchFamily="18" charset="0"/>
              </a:rPr>
              <a:t>o not send an email with your auto signature and government title to anyone if it involves a personal matter (i.e., mortgage company)</a:t>
            </a:r>
            <a:endParaRPr lang="en-US" sz="1800" dirty="0">
              <a:latin typeface="Times New Roman" panose="02020603050405020304" pitchFamily="18" charset="0"/>
              <a:cs typeface="Times New Roman" panose="02020603050405020304" pitchFamily="18" charset="0"/>
            </a:endParaRPr>
          </a:p>
          <a:p>
            <a:pPr marL="1657350" lvl="3"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Fundraising </a:t>
            </a:r>
            <a:r>
              <a:rPr lang="en-US" sz="1800" dirty="0">
                <a:latin typeface="Times New Roman" panose="02020603050405020304" pitchFamily="18" charset="0"/>
                <a:cs typeface="Times New Roman" panose="02020603050405020304" pitchFamily="18" charset="0"/>
              </a:rPr>
              <a:t>for private non profit entities using your official title – </a:t>
            </a:r>
            <a:r>
              <a:rPr lang="en-US" sz="1800" b="1" dirty="0">
                <a:solidFill>
                  <a:srgbClr val="FF0000"/>
                </a:solidFill>
                <a:latin typeface="Times New Roman" panose="02020603050405020304" pitchFamily="18" charset="0"/>
                <a:cs typeface="Times New Roman" panose="02020603050405020304" pitchFamily="18" charset="0"/>
              </a:rPr>
              <a:t>NOT </a:t>
            </a:r>
            <a:r>
              <a:rPr lang="en-US" sz="1800" b="1" dirty="0" smtClean="0">
                <a:solidFill>
                  <a:srgbClr val="FF0000"/>
                </a:solidFill>
                <a:latin typeface="Times New Roman" panose="02020603050405020304" pitchFamily="18" charset="0"/>
                <a:cs typeface="Times New Roman" panose="02020603050405020304" pitchFamily="18" charset="0"/>
              </a:rPr>
              <a:t>ALLOWED</a:t>
            </a:r>
            <a:endParaRPr lang="en-US" sz="1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863511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Ms. Ethics DC Video</a:t>
            </a:r>
            <a:endParaRPr lang="en-US" b="1" dirty="0"/>
          </a:p>
        </p:txBody>
      </p:sp>
      <p:pic>
        <p:nvPicPr>
          <p:cNvPr id="4" name="7NNVGpdmVQo"/>
          <p:cNvPicPr>
            <a:picLocks noRot="1" noChangeAspect="1"/>
          </p:cNvPicPr>
          <p:nvPr>
            <a:videoFile r:link="rId1"/>
          </p:nvPr>
        </p:nvPicPr>
        <p:blipFill>
          <a:blip r:embed="rId3"/>
          <a:stretch>
            <a:fillRect/>
          </a:stretch>
        </p:blipFill>
        <p:spPr>
          <a:xfrm>
            <a:off x="1143000" y="2143125"/>
            <a:ext cx="6951133" cy="3910013"/>
          </a:xfrm>
          <a:prstGeom prst="rect">
            <a:avLst/>
          </a:prstGeom>
        </p:spPr>
      </p:pic>
    </p:spTree>
    <p:extLst>
      <p:ext uri="{BB962C8B-B14F-4D97-AF65-F5344CB8AC3E}">
        <p14:creationId xmlns:p14="http://schemas.microsoft.com/office/powerpoint/2010/main" val="2168362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Test Your Knowledge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Commissioner Sue </a:t>
            </a:r>
            <a:r>
              <a:rPr lang="en-US" sz="2400" dirty="0" smtClean="0">
                <a:latin typeface="Times New Roman" panose="02020603050405020304" pitchFamily="18" charset="0"/>
                <a:cs typeface="Times New Roman" panose="02020603050405020304" pitchFamily="18" charset="0"/>
              </a:rPr>
              <a:t>attaches </a:t>
            </a:r>
            <a:r>
              <a:rPr lang="en-US" sz="2400" dirty="0">
                <a:latin typeface="Times New Roman" panose="02020603050405020304" pitchFamily="18" charset="0"/>
                <a:cs typeface="Times New Roman" panose="02020603050405020304" pitchFamily="18" charset="0"/>
              </a:rPr>
              <a:t>an e-copy of </a:t>
            </a:r>
            <a:r>
              <a:rPr lang="en-US" sz="2400" dirty="0" smtClean="0">
                <a:latin typeface="Times New Roman" panose="02020603050405020304" pitchFamily="18" charset="0"/>
                <a:cs typeface="Times New Roman" panose="02020603050405020304" pitchFamily="18" charset="0"/>
              </a:rPr>
              <a:t>her company </a:t>
            </a:r>
            <a:r>
              <a:rPr lang="en-US" sz="2400" dirty="0">
                <a:latin typeface="Times New Roman" panose="02020603050405020304" pitchFamily="18" charset="0"/>
                <a:cs typeface="Times New Roman" panose="02020603050405020304" pitchFamily="18" charset="0"/>
              </a:rPr>
              <a:t>flier to an email message addressed to </a:t>
            </a:r>
            <a:r>
              <a:rPr lang="en-US" sz="2400" dirty="0" smtClean="0">
                <a:latin typeface="Times New Roman" panose="02020603050405020304" pitchFamily="18" charset="0"/>
                <a:cs typeface="Times New Roman" panose="02020603050405020304" pitchFamily="18" charset="0"/>
              </a:rPr>
              <a:t>fellow Commissioners and members of the public.  </a:t>
            </a:r>
            <a:r>
              <a:rPr lang="en-US" sz="2400" dirty="0">
                <a:latin typeface="Times New Roman" panose="02020603050405020304" pitchFamily="18" charset="0"/>
                <a:cs typeface="Times New Roman" panose="02020603050405020304" pitchFamily="18" charset="0"/>
              </a:rPr>
              <a:t>She sends the email from her personal laptop computer, but uses her </a:t>
            </a:r>
            <a:r>
              <a:rPr lang="en-US" sz="2400" dirty="0" smtClean="0">
                <a:latin typeface="Times New Roman" panose="02020603050405020304" pitchFamily="18" charset="0"/>
                <a:cs typeface="Times New Roman" panose="02020603050405020304" pitchFamily="18" charset="0"/>
              </a:rPr>
              <a:t>Commissioner signature </a:t>
            </a:r>
            <a:r>
              <a:rPr lang="en-US" sz="2400" dirty="0">
                <a:latin typeface="Times New Roman" panose="02020603050405020304" pitchFamily="18" charset="0"/>
                <a:cs typeface="Times New Roman" panose="02020603050405020304" pitchFamily="18" charset="0"/>
              </a:rPr>
              <a:t>block, which includes her title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the body of the message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i="1" dirty="0" smtClean="0">
                <a:latin typeface="Times New Roman" panose="02020603050405020304" pitchFamily="18" charset="0"/>
                <a:cs typeface="Times New Roman" panose="02020603050405020304" pitchFamily="18" charset="0"/>
              </a:rPr>
              <a:t>Commissioner </a:t>
            </a:r>
            <a:r>
              <a:rPr lang="en-US" sz="2400" i="1" dirty="0">
                <a:latin typeface="Times New Roman" panose="02020603050405020304" pitchFamily="18" charset="0"/>
                <a:cs typeface="Times New Roman" panose="02020603050405020304" pitchFamily="18" charset="0"/>
              </a:rPr>
              <a:t>Sue’s sending the email over her </a:t>
            </a:r>
            <a:r>
              <a:rPr lang="en-US" sz="2400" i="1" dirty="0" smtClean="0">
                <a:latin typeface="Times New Roman" panose="02020603050405020304" pitchFamily="18" charset="0"/>
                <a:cs typeface="Times New Roman" panose="02020603050405020304" pitchFamily="18" charset="0"/>
              </a:rPr>
              <a:t>signature </a:t>
            </a:r>
            <a:r>
              <a:rPr lang="en-US" sz="2400" i="1" dirty="0">
                <a:latin typeface="Times New Roman" panose="02020603050405020304" pitchFamily="18" charset="0"/>
                <a:cs typeface="Times New Roman" panose="02020603050405020304" pitchFamily="18" charset="0"/>
              </a:rPr>
              <a:t>block creates at least the appearance of her impermissibly using her public office or position for the private </a:t>
            </a:r>
            <a:r>
              <a:rPr lang="en-US" sz="2400" i="1" dirty="0" smtClean="0">
                <a:latin typeface="Times New Roman" panose="02020603050405020304" pitchFamily="18" charset="0"/>
                <a:cs typeface="Times New Roman" panose="02020603050405020304" pitchFamily="18" charset="0"/>
              </a:rPr>
              <a:t>gain.</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custDataLst>
      <p:tags r:id="rId1"/>
    </p:custDataLst>
    <p:extLst>
      <p:ext uri="{BB962C8B-B14F-4D97-AF65-F5344CB8AC3E}">
        <p14:creationId xmlns:p14="http://schemas.microsoft.com/office/powerpoint/2010/main" val="317510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fontScale="90000"/>
          </a:bodyPr>
          <a:lstStyle/>
          <a:p>
            <a:pPr algn="ct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2. Avoid </a:t>
            </a:r>
            <a:r>
              <a:rPr lang="en-US" sz="4000" b="1" dirty="0">
                <a:latin typeface="Times New Roman" panose="02020603050405020304" pitchFamily="18" charset="0"/>
                <a:cs typeface="Times New Roman" panose="02020603050405020304" pitchFamily="18" charset="0"/>
              </a:rPr>
              <a:t>financial conflicts of interest</a:t>
            </a:r>
            <a:r>
              <a:rPr lang="en-US" b="1" dirty="0"/>
              <a:t/>
            </a:r>
            <a:br>
              <a:rPr lang="en-US" b="1" dirty="0"/>
            </a:br>
            <a:endParaRPr lang="en-US" dirty="0"/>
          </a:p>
        </p:txBody>
      </p:sp>
      <p:sp>
        <p:nvSpPr>
          <p:cNvPr id="3" name="Content Placeholder 2"/>
          <p:cNvSpPr>
            <a:spLocks noGrp="1"/>
          </p:cNvSpPr>
          <p:nvPr>
            <p:ph idx="1"/>
          </p:nvPr>
        </p:nvSpPr>
        <p:spPr/>
        <p:txBody>
          <a:bodyPr/>
          <a:lstStyle/>
          <a:p>
            <a:r>
              <a:rPr lang="en-US" sz="2800" dirty="0" smtClean="0">
                <a:latin typeface="Times New Roman" panose="02020603050405020304" pitchFamily="18" charset="0"/>
                <a:cs typeface="Times New Roman" panose="02020603050405020304" pitchFamily="18" charset="0"/>
              </a:rPr>
              <a:t>Do not take any action that could benefit you or someone close to you financially</a:t>
            </a:r>
          </a:p>
          <a:p>
            <a:pPr lvl="1"/>
            <a:r>
              <a:rPr lang="en-US" sz="2000" dirty="0" smtClean="0">
                <a:latin typeface="Times New Roman" panose="02020603050405020304" pitchFamily="18" charset="0"/>
                <a:cs typeface="Times New Roman" panose="02020603050405020304" pitchFamily="18" charset="0"/>
              </a:rPr>
              <a:t>i.e, business partner or family member.</a:t>
            </a:r>
          </a:p>
          <a:p>
            <a:pPr lvl="1"/>
            <a:r>
              <a:rPr lang="en-US" sz="2000" dirty="0" smtClean="0">
                <a:latin typeface="Times New Roman" panose="02020603050405020304" pitchFamily="18" charset="0"/>
                <a:cs typeface="Times New Roman" panose="02020603050405020304" pitchFamily="18" charset="0"/>
              </a:rPr>
              <a:t>Federal criminal penalties apply as well.</a:t>
            </a:r>
          </a:p>
          <a:p>
            <a:pPr lvl="1"/>
            <a:r>
              <a:rPr lang="en-US" sz="2000" dirty="0" smtClean="0">
                <a:latin typeface="Times New Roman" panose="02020603050405020304" pitchFamily="18" charset="0"/>
                <a:cs typeface="Times New Roman" panose="02020603050405020304" pitchFamily="18" charset="0"/>
              </a:rPr>
              <a:t>Recusal is the proper recourse when something lands on your desk.</a:t>
            </a:r>
            <a:r>
              <a:rPr lang="en-US" dirty="0" smtClean="0"/>
              <a:t>	</a:t>
            </a:r>
            <a:endParaRPr lang="en-US" dirty="0"/>
          </a:p>
        </p:txBody>
      </p:sp>
    </p:spTree>
    <p:custDataLst>
      <p:tags r:id="rId1"/>
    </p:custDataLst>
    <p:extLst>
      <p:ext uri="{BB962C8B-B14F-4D97-AF65-F5344CB8AC3E}">
        <p14:creationId xmlns:p14="http://schemas.microsoft.com/office/powerpoint/2010/main" val="2908340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Test Your Knowledge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Times New Roman" panose="02020603050405020304" pitchFamily="18" charset="0"/>
                <a:cs typeface="Times New Roman" panose="02020603050405020304" pitchFamily="18" charset="0"/>
              </a:rPr>
              <a:t>Mr. Jones serves on the Board of Barber and Cosmetology and is also an employee of Excellent Hair Salon, a company that operates and is regulated by the District. Mr. Jones is paid a weekly salary because of the work he performs at the salon. A matter regarding the professional license of the owner of Excellent Hair Salon is presented to the Board</a:t>
            </a:r>
            <a:r>
              <a:rPr lang="en-US" dirty="0">
                <a:latin typeface="Times New Roman" panose="02020603050405020304" pitchFamily="18" charset="0"/>
                <a:cs typeface="Times New Roman" panose="02020603050405020304" pitchFamily="18" charset="0"/>
              </a:rPr>
              <a:t> of Barber and Cosmetology</a:t>
            </a:r>
            <a:r>
              <a:rPr lang="en-US" dirty="0" smtClean="0">
                <a:latin typeface="Times New Roman" panose="02020603050405020304" pitchFamily="18" charset="0"/>
                <a:cs typeface="Times New Roman" panose="02020603050405020304" pitchFamily="18" charset="0"/>
              </a:rPr>
              <a:t>. Mr. Jones wants </a:t>
            </a:r>
            <a:r>
              <a:rPr lang="en-US" dirty="0">
                <a:latin typeface="Times New Roman" panose="02020603050405020304" pitchFamily="18" charset="0"/>
                <a:cs typeface="Times New Roman" panose="02020603050405020304" pitchFamily="18" charset="0"/>
              </a:rPr>
              <a:t>to know if he has to recuse himself from </a:t>
            </a:r>
            <a:r>
              <a:rPr lang="en-US" dirty="0" smtClean="0">
                <a:latin typeface="Times New Roman" panose="02020603050405020304" pitchFamily="18" charset="0"/>
                <a:cs typeface="Times New Roman" panose="02020603050405020304" pitchFamily="18" charset="0"/>
              </a:rPr>
              <a:t>that matter. </a:t>
            </a:r>
          </a:p>
          <a:p>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Mr. Jones must recuse </a:t>
            </a:r>
            <a:r>
              <a:rPr lang="en-US" i="1" dirty="0">
                <a:latin typeface="Times New Roman" panose="02020603050405020304" pitchFamily="18" charset="0"/>
                <a:cs typeface="Times New Roman" panose="02020603050405020304" pitchFamily="18" charset="0"/>
              </a:rPr>
              <a:t>himself from any </a:t>
            </a:r>
            <a:r>
              <a:rPr lang="en-US" i="1" dirty="0" smtClean="0">
                <a:latin typeface="Times New Roman" panose="02020603050405020304" pitchFamily="18" charset="0"/>
                <a:cs typeface="Times New Roman" panose="02020603050405020304" pitchFamily="18" charset="0"/>
              </a:rPr>
              <a:t>Excellent Hair Salon-related </a:t>
            </a:r>
            <a:r>
              <a:rPr lang="en-US" i="1" dirty="0">
                <a:latin typeface="Times New Roman" panose="02020603050405020304" pitchFamily="18" charset="0"/>
                <a:cs typeface="Times New Roman" panose="02020603050405020304" pitchFamily="18" charset="0"/>
              </a:rPr>
              <a:t>matters </a:t>
            </a:r>
            <a:r>
              <a:rPr lang="en-US" i="1" dirty="0" smtClean="0">
                <a:latin typeface="Times New Roman" panose="02020603050405020304" pitchFamily="18" charset="0"/>
                <a:cs typeface="Times New Roman" panose="02020603050405020304" pitchFamily="18" charset="0"/>
              </a:rPr>
              <a:t>because he </a:t>
            </a:r>
            <a:r>
              <a:rPr lang="en-US" i="1" dirty="0">
                <a:latin typeface="Times New Roman" panose="02020603050405020304" pitchFamily="18" charset="0"/>
                <a:cs typeface="Times New Roman" panose="02020603050405020304" pitchFamily="18" charset="0"/>
              </a:rPr>
              <a:t>is prohibited from personally and substantially participating in any matter that he knows is likely to have a direct and predictable effect on his financial interests or the financial interests of a person closely affiliated with him.  Here, </a:t>
            </a:r>
            <a:r>
              <a:rPr lang="en-US" i="1" dirty="0" smtClean="0">
                <a:latin typeface="Times New Roman" panose="02020603050405020304" pitchFamily="18" charset="0"/>
                <a:cs typeface="Times New Roman" panose="02020603050405020304" pitchFamily="18" charset="0"/>
              </a:rPr>
              <a:t>Mr. Jones’s position at the hair salon </a:t>
            </a:r>
            <a:r>
              <a:rPr lang="en-US" i="1" dirty="0">
                <a:latin typeface="Times New Roman" panose="02020603050405020304" pitchFamily="18" charset="0"/>
                <a:cs typeface="Times New Roman" panose="02020603050405020304" pitchFamily="18" charset="0"/>
              </a:rPr>
              <a:t>amounts to his having outside </a:t>
            </a:r>
            <a:r>
              <a:rPr lang="en-US" i="1" dirty="0" smtClean="0">
                <a:latin typeface="Times New Roman" panose="02020603050405020304" pitchFamily="18" charset="0"/>
                <a:cs typeface="Times New Roman" panose="02020603050405020304" pitchFamily="18" charset="0"/>
              </a:rPr>
              <a:t>employment, </a:t>
            </a:r>
            <a:r>
              <a:rPr lang="en-US" i="1" dirty="0">
                <a:latin typeface="Times New Roman" panose="02020603050405020304" pitchFamily="18" charset="0"/>
                <a:cs typeface="Times New Roman" panose="02020603050405020304" pitchFamily="18" charset="0"/>
              </a:rPr>
              <a:t>and the performance of his official duties as an </a:t>
            </a:r>
            <a:r>
              <a:rPr lang="en-US" i="1" dirty="0" smtClean="0">
                <a:latin typeface="Times New Roman" panose="02020603050405020304" pitchFamily="18" charset="0"/>
                <a:cs typeface="Times New Roman" panose="02020603050405020304" pitchFamily="18" charset="0"/>
              </a:rPr>
              <a:t>Board member </a:t>
            </a:r>
            <a:r>
              <a:rPr lang="en-US" i="1" dirty="0">
                <a:latin typeface="Times New Roman" panose="02020603050405020304" pitchFamily="18" charset="0"/>
                <a:cs typeface="Times New Roman" panose="02020603050405020304" pitchFamily="18" charset="0"/>
              </a:rPr>
              <a:t>could likely have a direct and predictable effect on the </a:t>
            </a:r>
            <a:r>
              <a:rPr lang="en-US" i="1" dirty="0" smtClean="0">
                <a:latin typeface="Times New Roman" panose="02020603050405020304" pitchFamily="18" charset="0"/>
                <a:cs typeface="Times New Roman" panose="02020603050405020304" pitchFamily="18" charset="0"/>
              </a:rPr>
              <a:t>salon’s </a:t>
            </a:r>
            <a:r>
              <a:rPr lang="en-US" i="1" dirty="0">
                <a:latin typeface="Times New Roman" panose="02020603050405020304" pitchFamily="18" charset="0"/>
                <a:cs typeface="Times New Roman" panose="02020603050405020304" pitchFamily="18" charset="0"/>
              </a:rPr>
              <a:t>financial interests.</a:t>
            </a:r>
            <a:r>
              <a:rPr lang="en-US" dirty="0">
                <a:latin typeface="Times New Roman" panose="02020603050405020304" pitchFamily="18" charset="0"/>
                <a:cs typeface="Times New Roman" panose="02020603050405020304" pitchFamily="18" charset="0"/>
              </a:rPr>
              <a:t>  </a:t>
            </a:r>
          </a:p>
          <a:p>
            <a:pPr marL="0" indent="0">
              <a:buNone/>
            </a:pPr>
            <a:endParaRPr lang="en-US" dirty="0"/>
          </a:p>
        </p:txBody>
      </p:sp>
    </p:spTree>
    <p:custDataLst>
      <p:tags r:id="rId1"/>
    </p:custDataLst>
    <p:extLst>
      <p:ext uri="{BB962C8B-B14F-4D97-AF65-F5344CB8AC3E}">
        <p14:creationId xmlns:p14="http://schemas.microsoft.com/office/powerpoint/2010/main" val="32759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a:ln>
            <a:solidFill>
              <a:schemeClr val="accent2"/>
            </a:solidFill>
          </a:ln>
        </p:spPr>
        <p:txBody>
          <a:bodyPr>
            <a:normAutofit fontScale="90000"/>
          </a:bodyPr>
          <a:lstStyle/>
          <a:p>
            <a:pPr algn="ct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3. Avoid </a:t>
            </a:r>
            <a:r>
              <a:rPr lang="en-US" sz="4000" b="1" dirty="0">
                <a:latin typeface="Times New Roman" panose="02020603050405020304" pitchFamily="18" charset="0"/>
                <a:cs typeface="Times New Roman" panose="02020603050405020304" pitchFamily="18" charset="0"/>
              </a:rPr>
              <a:t>representational conflicts of interest</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Do not represent anyone against the District.</a:t>
            </a:r>
          </a:p>
          <a:p>
            <a:pPr lvl="1"/>
            <a:r>
              <a:rPr lang="en-US" sz="2000" dirty="0" smtClean="0">
                <a:latin typeface="Times New Roman" panose="02020603050405020304" pitchFamily="18" charset="0"/>
                <a:cs typeface="Times New Roman" panose="02020603050405020304" pitchFamily="18" charset="0"/>
              </a:rPr>
              <a:t>i.e., as a lawyer or in any other capacity like signing a grant application on behalf  of a non-profit with which you might be involved.</a:t>
            </a:r>
          </a:p>
          <a:p>
            <a:pPr lvl="1"/>
            <a:r>
              <a:rPr lang="en-US" sz="2000" dirty="0" smtClean="0">
                <a:latin typeface="Times New Roman" panose="02020603050405020304" pitchFamily="18" charset="0"/>
                <a:cs typeface="Times New Roman" panose="02020603050405020304" pitchFamily="18" charset="0"/>
              </a:rPr>
              <a:t>Exception:  Special Government Employees (130 days or less) may engage in representation against the District – BUT NOT IN FRONT OF THE SAME BOARD OR COMMISSION ON WHICH THE INDIVIDUAL SERVES.</a:t>
            </a:r>
            <a:endParaRPr lang="en-US" sz="20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333469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Test Your Knowledge</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Bar-owner Bob is fined for violating the District’s alcohol laws and, thus, is at risk for having his liquor licensed revoked. He is also a defendant in criminal case stemming from the same incident. Bob retains Attorney Williams, who also serves on the Alcohol Beverage Control Board, to represent him in both matters. Can Attorney Williams act as Bob’s lawyer? </a:t>
            </a:r>
          </a:p>
          <a:p>
            <a:r>
              <a:rPr lang="en-US" i="1" dirty="0" smtClean="0">
                <a:latin typeface="Times New Roman" panose="02020603050405020304" pitchFamily="18" charset="0"/>
                <a:cs typeface="Times New Roman" panose="02020603050405020304" pitchFamily="18" charset="0"/>
              </a:rPr>
              <a:t>It is not a violation for Attorney Williams to represent Bob in the criminal case; however, he cannot represent Bob in the case involving the alcohol law violations. The Alcohol </a:t>
            </a:r>
            <a:r>
              <a:rPr lang="en-US" i="1" dirty="0">
                <a:latin typeface="Times New Roman" panose="02020603050405020304" pitchFamily="18" charset="0"/>
                <a:cs typeface="Times New Roman" panose="02020603050405020304" pitchFamily="18" charset="0"/>
              </a:rPr>
              <a:t>Beverage Control Board </a:t>
            </a:r>
            <a:r>
              <a:rPr lang="en-US" i="1" dirty="0" smtClean="0">
                <a:latin typeface="Times New Roman" panose="02020603050405020304" pitchFamily="18" charset="0"/>
                <a:cs typeface="Times New Roman" panose="02020603050405020304" pitchFamily="18" charset="0"/>
              </a:rPr>
              <a:t>adjudicates liquor license revocation hearings at its weekly meetings. As a Board member/Special Government Employee, Attorney Williams is prohibited from representing Bob in the liquor license matter before the Board he serves on. </a:t>
            </a:r>
          </a:p>
          <a:p>
            <a:pPr marL="0" indent="0">
              <a:buNone/>
            </a:pPr>
            <a:endParaRPr lang="en-US" dirty="0"/>
          </a:p>
        </p:txBody>
      </p:sp>
    </p:spTree>
    <p:custDataLst>
      <p:tags r:id="rId1"/>
    </p:custDataLst>
    <p:extLst>
      <p:ext uri="{BB962C8B-B14F-4D97-AF65-F5344CB8AC3E}">
        <p14:creationId xmlns:p14="http://schemas.microsoft.com/office/powerpoint/2010/main" val="163911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a:ln>
            <a:solidFill>
              <a:schemeClr val="accent2"/>
            </a:solidFill>
          </a:ln>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4. Avoid </a:t>
            </a:r>
            <a:r>
              <a:rPr lang="en-US" b="1" dirty="0">
                <a:latin typeface="Times New Roman" panose="02020603050405020304" pitchFamily="18" charset="0"/>
                <a:cs typeface="Times New Roman" panose="02020603050405020304" pitchFamily="18" charset="0"/>
              </a:rPr>
              <a:t>gifts and payments from interested </a:t>
            </a:r>
            <a:r>
              <a:rPr lang="en-US" b="1" dirty="0" smtClean="0">
                <a:latin typeface="Times New Roman" panose="02020603050405020304" pitchFamily="18" charset="0"/>
                <a:cs typeface="Times New Roman" panose="02020603050405020304" pitchFamily="18" charset="0"/>
              </a:rPr>
              <a:t>parties (also called bribery)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8800"/>
            <a:ext cx="8229600" cy="4572000"/>
          </a:xfrm>
        </p:spPr>
        <p:txBody>
          <a:bodyPr>
            <a:noAutofit/>
          </a:bodyPr>
          <a:lstStyle/>
          <a:p>
            <a:pPr>
              <a:lnSpc>
                <a:spcPts val="1700"/>
              </a:lnSpc>
            </a:pPr>
            <a:r>
              <a:rPr lang="en-US" sz="1800" dirty="0" smtClean="0">
                <a:latin typeface="Times New Roman" panose="02020603050405020304" pitchFamily="18" charset="0"/>
                <a:cs typeface="Times New Roman" panose="02020603050405020304" pitchFamily="18" charset="0"/>
              </a:rPr>
              <a:t>This means don’t accept gifts from prohibited sources:</a:t>
            </a:r>
          </a:p>
          <a:p>
            <a:pPr lvl="1">
              <a:lnSpc>
                <a:spcPts val="1700"/>
              </a:lnSpc>
            </a:pPr>
            <a:r>
              <a:rPr lang="en-US" sz="1800" dirty="0" smtClean="0">
                <a:latin typeface="Times New Roman" panose="02020603050405020304" pitchFamily="18" charset="0"/>
                <a:cs typeface="Times New Roman" panose="02020603050405020304" pitchFamily="18" charset="0"/>
              </a:rPr>
              <a:t>i.e., prohibited sources include:</a:t>
            </a:r>
          </a:p>
          <a:p>
            <a:pPr lvl="2">
              <a:lnSpc>
                <a:spcPts val="1700"/>
              </a:lnSpc>
            </a:pPr>
            <a:r>
              <a:rPr lang="en-US" sz="1800" dirty="0" smtClean="0">
                <a:latin typeface="Times New Roman" panose="02020603050405020304" pitchFamily="18" charset="0"/>
                <a:cs typeface="Times New Roman" panose="02020603050405020304" pitchFamily="18" charset="0"/>
              </a:rPr>
              <a:t>Lobbyists</a:t>
            </a:r>
          </a:p>
          <a:p>
            <a:pPr lvl="2">
              <a:lnSpc>
                <a:spcPts val="1700"/>
              </a:lnSpc>
            </a:pPr>
            <a:r>
              <a:rPr lang="en-US" sz="1800" dirty="0" smtClean="0">
                <a:latin typeface="Times New Roman" panose="02020603050405020304" pitchFamily="18" charset="0"/>
                <a:cs typeface="Times New Roman" panose="02020603050405020304" pitchFamily="18" charset="0"/>
              </a:rPr>
              <a:t>Vendors</a:t>
            </a:r>
          </a:p>
          <a:p>
            <a:pPr lvl="2">
              <a:lnSpc>
                <a:spcPts val="1700"/>
              </a:lnSpc>
            </a:pPr>
            <a:r>
              <a:rPr lang="en-US" sz="1800" dirty="0" smtClean="0">
                <a:latin typeface="Times New Roman" panose="02020603050405020304" pitchFamily="18" charset="0"/>
                <a:cs typeface="Times New Roman" panose="02020603050405020304" pitchFamily="18" charset="0"/>
              </a:rPr>
              <a:t>Contractors</a:t>
            </a:r>
          </a:p>
          <a:p>
            <a:pPr lvl="2">
              <a:lnSpc>
                <a:spcPts val="1700"/>
              </a:lnSpc>
            </a:pPr>
            <a:r>
              <a:rPr lang="en-US" sz="1800" dirty="0" smtClean="0">
                <a:latin typeface="Times New Roman" panose="02020603050405020304" pitchFamily="18" charset="0"/>
                <a:cs typeface="Times New Roman" panose="02020603050405020304" pitchFamily="18" charset="0"/>
              </a:rPr>
              <a:t>Developers</a:t>
            </a:r>
          </a:p>
          <a:p>
            <a:pPr lvl="2">
              <a:lnSpc>
                <a:spcPts val="1700"/>
              </a:lnSpc>
            </a:pPr>
            <a:r>
              <a:rPr lang="en-US" sz="1800" dirty="0" smtClean="0">
                <a:latin typeface="Times New Roman" panose="02020603050405020304" pitchFamily="18" charset="0"/>
                <a:cs typeface="Times New Roman" panose="02020603050405020304" pitchFamily="18" charset="0"/>
              </a:rPr>
              <a:t>Those who are regulated by the District like Pepco, Comcast, etc.</a:t>
            </a:r>
          </a:p>
          <a:p>
            <a:pPr lvl="2">
              <a:lnSpc>
                <a:spcPts val="1700"/>
              </a:lnSpc>
            </a:pPr>
            <a:r>
              <a:rPr lang="en-US" sz="1800" dirty="0" smtClean="0">
                <a:latin typeface="Times New Roman" panose="02020603050405020304" pitchFamily="18" charset="0"/>
                <a:cs typeface="Times New Roman" panose="02020603050405020304" pitchFamily="18" charset="0"/>
              </a:rPr>
              <a:t>Anyone who wants to do business with the District.</a:t>
            </a:r>
          </a:p>
          <a:p>
            <a:pPr marL="514350" lvl="1" indent="0">
              <a:lnSpc>
                <a:spcPts val="1700"/>
              </a:lnSpc>
            </a:pPr>
            <a:r>
              <a:rPr lang="en-US" sz="1800" dirty="0" smtClean="0">
                <a:latin typeface="Times New Roman" panose="02020603050405020304" pitchFamily="18" charset="0"/>
                <a:cs typeface="Times New Roman" panose="02020603050405020304" pitchFamily="18" charset="0"/>
              </a:rPr>
              <a:t>Unsolicited Gifts should be returned, donated to the District or destroyed.</a:t>
            </a:r>
          </a:p>
          <a:p>
            <a:pPr marL="514350" lvl="1" indent="0">
              <a:lnSpc>
                <a:spcPts val="1700"/>
              </a:lnSpc>
            </a:pPr>
            <a:r>
              <a:rPr lang="en-US" sz="1800" dirty="0" smtClean="0">
                <a:latin typeface="Times New Roman" panose="02020603050405020304" pitchFamily="18" charset="0"/>
                <a:cs typeface="Times New Roman" panose="02020603050405020304" pitchFamily="18" charset="0"/>
              </a:rPr>
              <a:t>Exceptions exist for symbolic or </a:t>
            </a:r>
            <a:r>
              <a:rPr lang="en-US" sz="1800" i="1" dirty="0" smtClean="0">
                <a:latin typeface="Times New Roman" panose="02020603050405020304" pitchFamily="18" charset="0"/>
                <a:cs typeface="Times New Roman" panose="02020603050405020304" pitchFamily="18" charset="0"/>
              </a:rPr>
              <a:t>de minimis </a:t>
            </a:r>
            <a:r>
              <a:rPr lang="en-US" sz="1800" dirty="0" smtClean="0">
                <a:latin typeface="Times New Roman" panose="02020603050405020304" pitchFamily="18" charset="0"/>
                <a:cs typeface="Times New Roman" panose="02020603050405020304" pitchFamily="18" charset="0"/>
              </a:rPr>
              <a:t>items so please contact BEGA for advice.</a:t>
            </a:r>
          </a:p>
          <a:p>
            <a:pPr marL="514350" lvl="1" indent="0">
              <a:lnSpc>
                <a:spcPts val="1700"/>
              </a:lnSpc>
            </a:pPr>
            <a:r>
              <a:rPr lang="en-US" sz="1800" dirty="0" smtClean="0">
                <a:latin typeface="Times New Roman" panose="02020603050405020304" pitchFamily="18" charset="0"/>
                <a:cs typeface="Times New Roman" panose="02020603050405020304" pitchFamily="18" charset="0"/>
              </a:rPr>
              <a:t>Exceptions exist for gifts you receive in the course of your regular non-government job.</a:t>
            </a:r>
          </a:p>
          <a:p>
            <a:pPr marL="514350" lvl="1" indent="0">
              <a:lnSpc>
                <a:spcPts val="1700"/>
              </a:lnSpc>
            </a:pPr>
            <a:r>
              <a:rPr lang="en-US" sz="1800" dirty="0" smtClean="0">
                <a:latin typeface="Times New Roman" panose="02020603050405020304" pitchFamily="18" charset="0"/>
                <a:cs typeface="Times New Roman" panose="02020603050405020304" pitchFamily="18" charset="0"/>
              </a:rPr>
              <a:t>Bona fide personal relationships</a:t>
            </a:r>
          </a:p>
        </p:txBody>
      </p:sp>
    </p:spTree>
    <p:custDataLst>
      <p:tags r:id="rId1"/>
    </p:custDataLst>
    <p:extLst>
      <p:ext uri="{BB962C8B-B14F-4D97-AF65-F5344CB8AC3E}">
        <p14:creationId xmlns:p14="http://schemas.microsoft.com/office/powerpoint/2010/main" val="3067894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Test Your Knowledge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Commissioner Doe votes to amend a zoning regulation that would allow Company X to build commercial properties in an area that was previously zoned for residential purposes. Soon after, the regulation is amended and adopted by the Commission. A </a:t>
            </a:r>
            <a:r>
              <a:rPr lang="en-US" dirty="0">
                <a:latin typeface="Times New Roman" panose="02020603050405020304" pitchFamily="18" charset="0"/>
                <a:cs typeface="Times New Roman" panose="02020603050405020304" pitchFamily="18" charset="0"/>
              </a:rPr>
              <a:t>week later, </a:t>
            </a:r>
            <a:r>
              <a:rPr lang="en-US" dirty="0" smtClean="0">
                <a:latin typeface="Times New Roman" panose="02020603050405020304" pitchFamily="18" charset="0"/>
                <a:cs typeface="Times New Roman" panose="02020603050405020304" pitchFamily="18" charset="0"/>
              </a:rPr>
              <a:t>Commissioner Doe receives </a:t>
            </a:r>
            <a:r>
              <a:rPr lang="en-US" dirty="0">
                <a:latin typeface="Times New Roman" panose="02020603050405020304" pitchFamily="18" charset="0"/>
                <a:cs typeface="Times New Roman" panose="02020603050405020304" pitchFamily="18" charset="0"/>
              </a:rPr>
              <a:t>a fruit basket from the </a:t>
            </a:r>
            <a:r>
              <a:rPr lang="en-US" dirty="0" smtClean="0">
                <a:latin typeface="Times New Roman" panose="02020603050405020304" pitchFamily="18" charset="0"/>
                <a:cs typeface="Times New Roman" panose="02020603050405020304" pitchFamily="18" charset="0"/>
              </a:rPr>
              <a:t>owner of Company X </a:t>
            </a:r>
            <a:r>
              <a:rPr lang="en-US" dirty="0">
                <a:latin typeface="Times New Roman" panose="02020603050405020304" pitchFamily="18" charset="0"/>
                <a:cs typeface="Times New Roman" panose="02020603050405020304" pitchFamily="18" charset="0"/>
              </a:rPr>
              <a:t>and decides to keep it, thinking no reasonable person would consider the basket to have been given to influence her vote.</a:t>
            </a:r>
          </a:p>
          <a:p>
            <a:r>
              <a:rPr lang="en-US" i="1" dirty="0" smtClean="0">
                <a:latin typeface="Times New Roman" panose="02020603050405020304" pitchFamily="18" charset="0"/>
                <a:cs typeface="Times New Roman" panose="02020603050405020304" pitchFamily="18" charset="0"/>
              </a:rPr>
              <a:t>Commission Doe’s keeping </a:t>
            </a:r>
            <a:r>
              <a:rPr lang="en-US" i="1" dirty="0">
                <a:latin typeface="Times New Roman" panose="02020603050405020304" pitchFamily="18" charset="0"/>
                <a:cs typeface="Times New Roman" panose="02020603050405020304" pitchFamily="18" charset="0"/>
              </a:rPr>
              <a:t>the fruit basket violates the prohibition against accepting gifts from prohibited sources or those given because of one’s official position or duties.  Rather than keeping the basket, </a:t>
            </a:r>
            <a:r>
              <a:rPr lang="en-US" i="1" dirty="0" smtClean="0">
                <a:latin typeface="Times New Roman" panose="02020603050405020304" pitchFamily="18" charset="0"/>
                <a:cs typeface="Times New Roman" panose="02020603050405020304" pitchFamily="18" charset="0"/>
              </a:rPr>
              <a:t>she should </a:t>
            </a:r>
            <a:r>
              <a:rPr lang="en-US" i="1" dirty="0">
                <a:latin typeface="Times New Roman" panose="02020603050405020304" pitchFamily="18" charset="0"/>
                <a:cs typeface="Times New Roman" panose="02020603050405020304" pitchFamily="18" charset="0"/>
              </a:rPr>
              <a:t>have returned it to the </a:t>
            </a:r>
            <a:r>
              <a:rPr lang="en-US" i="1" dirty="0" smtClean="0">
                <a:latin typeface="Times New Roman" panose="02020603050405020304" pitchFamily="18" charset="0"/>
                <a:cs typeface="Times New Roman" panose="02020603050405020304" pitchFamily="18" charset="0"/>
              </a:rPr>
              <a:t>business </a:t>
            </a:r>
            <a:r>
              <a:rPr lang="en-US" i="1" dirty="0">
                <a:latin typeface="Times New Roman" panose="02020603050405020304" pitchFamily="18" charset="0"/>
                <a:cs typeface="Times New Roman" panose="02020603050405020304" pitchFamily="18" charset="0"/>
              </a:rPr>
              <a:t>owner or taken one of several other alternative actions, including sharing it with </a:t>
            </a:r>
            <a:r>
              <a:rPr lang="en-US" i="1" dirty="0" smtClean="0">
                <a:latin typeface="Times New Roman" panose="02020603050405020304" pitchFamily="18" charset="0"/>
                <a:cs typeface="Times New Roman" panose="02020603050405020304" pitchFamily="18" charset="0"/>
              </a:rPr>
              <a:t>the entire Commission</a:t>
            </a:r>
            <a:r>
              <a:rPr lang="en-US" dirty="0" smtClean="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296940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5. Avoid </a:t>
            </a:r>
            <a:r>
              <a:rPr lang="en-US" b="1" dirty="0">
                <a:latin typeface="Times New Roman" panose="02020603050405020304" pitchFamily="18" charset="0"/>
                <a:cs typeface="Times New Roman" panose="02020603050405020304" pitchFamily="18" charset="0"/>
              </a:rPr>
              <a:t>outside payment for government work</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Also called the Salary supplementation rule:</a:t>
            </a:r>
          </a:p>
          <a:p>
            <a:pPr lvl="1"/>
            <a:r>
              <a:rPr lang="en-US" sz="2000" dirty="0" smtClean="0">
                <a:latin typeface="Times New Roman" panose="02020603050405020304" pitchFamily="18" charset="0"/>
                <a:cs typeface="Times New Roman" panose="02020603050405020304" pitchFamily="18" charset="0"/>
              </a:rPr>
              <a:t>No one should pay you for your District work except for the District.</a:t>
            </a:r>
          </a:p>
          <a:p>
            <a:pPr lvl="2"/>
            <a:r>
              <a:rPr lang="en-US" sz="1800" dirty="0" smtClean="0">
                <a:latin typeface="Times New Roman" panose="02020603050405020304" pitchFamily="18" charset="0"/>
                <a:cs typeface="Times New Roman" panose="02020603050405020304" pitchFamily="18" charset="0"/>
              </a:rPr>
              <a:t>i.e., Contractor says, “I know you have been working extra hard on this contract and that your agency is having budget issues and can’t pay overtime.  Let me help out a bit.”  or</a:t>
            </a:r>
          </a:p>
          <a:p>
            <a:pPr lvl="2"/>
            <a:r>
              <a:rPr lang="en-US" sz="1800" dirty="0" smtClean="0">
                <a:latin typeface="Times New Roman" panose="02020603050405020304" pitchFamily="18" charset="0"/>
                <a:cs typeface="Times New Roman" panose="02020603050405020304" pitchFamily="18" charset="0"/>
              </a:rPr>
              <a:t>“You did such a great job for us, now that the project is done and we are no longer city contractors let us take you out to dinner to say thank you for all your hard work.”</a:t>
            </a:r>
          </a:p>
          <a:p>
            <a:pPr lvl="1"/>
            <a:r>
              <a:rPr lang="en-US" sz="2000" dirty="0" smtClean="0">
                <a:latin typeface="Times New Roman" panose="02020603050405020304" pitchFamily="18" charset="0"/>
                <a:cs typeface="Times New Roman" panose="02020603050405020304" pitchFamily="18" charset="0"/>
              </a:rPr>
              <a:t>Also a Federal Criminal law with criminal penalties</a:t>
            </a:r>
            <a:r>
              <a:rPr lang="en-US" sz="2000" dirty="0" smtClean="0"/>
              <a:t>.</a:t>
            </a:r>
            <a:endParaRPr lang="en-US" sz="2000" dirty="0"/>
          </a:p>
        </p:txBody>
      </p:sp>
    </p:spTree>
    <p:custDataLst>
      <p:tags r:id="rId1"/>
    </p:custDataLst>
    <p:extLst>
      <p:ext uri="{BB962C8B-B14F-4D97-AF65-F5344CB8AC3E}">
        <p14:creationId xmlns:p14="http://schemas.microsoft.com/office/powerpoint/2010/main" val="4075021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Test Your Knowledge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Board member Joseph introduces a vote to approve Company A’s licensing application in less than half the time that it would normally take to approve such an application. One week later, the president of Company A sends Board member Joseph a $50 visa gift card and a Thank You note. </a:t>
            </a:r>
          </a:p>
          <a:p>
            <a:r>
              <a:rPr lang="en-US" sz="2400" i="1" dirty="0" smtClean="0">
                <a:latin typeface="Times New Roman" panose="02020603050405020304" pitchFamily="18" charset="0"/>
                <a:cs typeface="Times New Roman" panose="02020603050405020304" pitchFamily="18" charset="0"/>
              </a:rPr>
              <a:t>Board member Joseph should return the gift card because it constitutes outside pay for performing a duty that he was already obligated and/or paid to perform by the District. </a:t>
            </a:r>
            <a:endParaRPr lang="en-US" sz="2400" i="1"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64137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6. Act </a:t>
            </a:r>
            <a:r>
              <a:rPr lang="en-US" sz="4000" b="1" dirty="0">
                <a:latin typeface="Times New Roman" panose="02020603050405020304" pitchFamily="18" charset="0"/>
                <a:cs typeface="Times New Roman" panose="02020603050405020304" pitchFamily="18" charset="0"/>
              </a:rPr>
              <a:t>impartially</a:t>
            </a:r>
            <a:r>
              <a:rPr lang="en-US" b="1" dirty="0"/>
              <a:t/>
            </a:r>
            <a:br>
              <a:rPr lang="en-US" b="1" dirty="0"/>
            </a:br>
            <a:endParaRPr lang="en-US" dirty="0"/>
          </a:p>
        </p:txBody>
      </p:sp>
      <p:sp>
        <p:nvSpPr>
          <p:cNvPr id="3" name="Content Placeholder 2"/>
          <p:cNvSpPr>
            <a:spLocks noGrp="1"/>
          </p:cNvSpPr>
          <p:nvPr>
            <p:ph idx="1"/>
          </p:nvPr>
        </p:nvSpPr>
        <p:spPr/>
        <p:txBody>
          <a:bodyPr/>
          <a:lstStyle/>
          <a:p>
            <a:r>
              <a:rPr lang="en-US" sz="2800" dirty="0" smtClean="0">
                <a:latin typeface="Times New Roman" panose="02020603050405020304" pitchFamily="18" charset="0"/>
                <a:cs typeface="Times New Roman" panose="02020603050405020304" pitchFamily="18" charset="0"/>
              </a:rPr>
              <a:t>Don’t give preferential treatment to:</a:t>
            </a:r>
          </a:p>
          <a:p>
            <a:pPr lvl="1"/>
            <a:r>
              <a:rPr lang="en-US" sz="2400" dirty="0" smtClean="0">
                <a:latin typeface="Times New Roman" panose="02020603050405020304" pitchFamily="18" charset="0"/>
                <a:cs typeface="Times New Roman" panose="02020603050405020304" pitchFamily="18" charset="0"/>
              </a:rPr>
              <a:t> friends</a:t>
            </a:r>
          </a:p>
          <a:p>
            <a:pPr lvl="1"/>
            <a:r>
              <a:rPr lang="en-US" sz="2400" dirty="0" smtClean="0">
                <a:latin typeface="Times New Roman" panose="02020603050405020304" pitchFamily="18" charset="0"/>
                <a:cs typeface="Times New Roman" panose="02020603050405020304" pitchFamily="18" charset="0"/>
              </a:rPr>
              <a:t>neighbors or acquaintances</a:t>
            </a:r>
          </a:p>
          <a:p>
            <a:pPr lvl="1"/>
            <a:r>
              <a:rPr lang="en-US" sz="2400" dirty="0" smtClean="0">
                <a:latin typeface="Times New Roman" panose="02020603050405020304" pitchFamily="18" charset="0"/>
                <a:cs typeface="Times New Roman" panose="02020603050405020304" pitchFamily="18" charset="0"/>
              </a:rPr>
              <a:t>or political donors/allies</a:t>
            </a:r>
          </a:p>
          <a:p>
            <a:pPr lvl="1"/>
            <a:r>
              <a:rPr lang="en-US" sz="2400" dirty="0" smtClean="0">
                <a:latin typeface="Times New Roman" panose="02020603050405020304" pitchFamily="18" charset="0"/>
                <a:cs typeface="Times New Roman" panose="02020603050405020304" pitchFamily="18" charset="0"/>
              </a:rPr>
              <a:t>family members (of course family and business associates would also fall under the financial conflict of interest provision).</a:t>
            </a:r>
          </a:p>
          <a:p>
            <a:endParaRPr lang="en-US" dirty="0" smtClean="0"/>
          </a:p>
          <a:p>
            <a:pPr marL="0" indent="0">
              <a:buNone/>
            </a:pPr>
            <a:endParaRPr lang="en-US" dirty="0"/>
          </a:p>
        </p:txBody>
      </p:sp>
    </p:spTree>
    <p:custDataLst>
      <p:tags r:id="rId1"/>
    </p:custDataLst>
    <p:extLst>
      <p:ext uri="{BB962C8B-B14F-4D97-AF65-F5344CB8AC3E}">
        <p14:creationId xmlns:p14="http://schemas.microsoft.com/office/powerpoint/2010/main" val="2104047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What We Do</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prstGeom prst="wave">
            <a:avLst/>
          </a:prstGeom>
          <a:scene3d>
            <a:camera prst="orthographicFront"/>
            <a:lightRig rig="threePt" dir="t"/>
          </a:scene3d>
          <a:sp3d>
            <a:bevelT prst="angle"/>
          </a:sp3d>
        </p:spPr>
        <p:txBody>
          <a:bodyPr/>
          <a:lstStyle/>
          <a:p>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Hexagon 3"/>
          <p:cNvSpPr/>
          <p:nvPr/>
        </p:nvSpPr>
        <p:spPr>
          <a:xfrm>
            <a:off x="5521036" y="3563092"/>
            <a:ext cx="3200400" cy="2514600"/>
          </a:xfrm>
          <a:prstGeom prst="hex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latin typeface="Times New Roman" panose="02020603050405020304" pitchFamily="18" charset="0"/>
                <a:cs typeface="Times New Roman" panose="02020603050405020304" pitchFamily="18" charset="0"/>
              </a:rPr>
              <a:t>Advice</a:t>
            </a:r>
            <a:endParaRPr lang="en-US" sz="5400" dirty="0">
              <a:latin typeface="Times New Roman" panose="02020603050405020304" pitchFamily="18" charset="0"/>
              <a:cs typeface="Times New Roman" panose="02020603050405020304" pitchFamily="18" charset="0"/>
            </a:endParaRPr>
          </a:p>
        </p:txBody>
      </p:sp>
      <p:sp>
        <p:nvSpPr>
          <p:cNvPr id="5" name="Bevel 4"/>
          <p:cNvSpPr/>
          <p:nvPr/>
        </p:nvSpPr>
        <p:spPr>
          <a:xfrm>
            <a:off x="609600" y="2226743"/>
            <a:ext cx="3505200" cy="2033016"/>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Ethics Training</a:t>
            </a:r>
            <a:endParaRPr lang="en-US" sz="36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1784920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Test Your Knowledge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a:latin typeface="Times New Roman" panose="02020603050405020304" pitchFamily="18" charset="0"/>
                <a:cs typeface="Times New Roman" panose="02020603050405020304" pitchFamily="18" charset="0"/>
              </a:rPr>
              <a:t>A</a:t>
            </a:r>
            <a:r>
              <a:rPr lang="en-US" sz="2600" dirty="0" smtClean="0">
                <a:latin typeface="Times New Roman" panose="02020603050405020304" pitchFamily="18" charset="0"/>
                <a:cs typeface="Times New Roman" panose="02020603050405020304" pitchFamily="18" charset="0"/>
              </a:rPr>
              <a:t> Board </a:t>
            </a:r>
            <a:r>
              <a:rPr lang="en-US" sz="2600" dirty="0">
                <a:latin typeface="Times New Roman" panose="02020603050405020304" pitchFamily="18" charset="0"/>
                <a:cs typeface="Times New Roman" panose="02020603050405020304" pitchFamily="18" charset="0"/>
              </a:rPr>
              <a:t>meets to decide </a:t>
            </a:r>
            <a:r>
              <a:rPr lang="en-US" sz="2600" dirty="0" smtClean="0">
                <a:latin typeface="Times New Roman" panose="02020603050405020304" pitchFamily="18" charset="0"/>
                <a:cs typeface="Times New Roman" panose="02020603050405020304" pitchFamily="18" charset="0"/>
              </a:rPr>
              <a:t>which </a:t>
            </a:r>
            <a:r>
              <a:rPr lang="en-US" sz="2600" dirty="0">
                <a:latin typeface="Times New Roman" panose="02020603050405020304" pitchFamily="18" charset="0"/>
                <a:cs typeface="Times New Roman" panose="02020603050405020304" pitchFamily="18" charset="0"/>
              </a:rPr>
              <a:t>of two </a:t>
            </a:r>
            <a:r>
              <a:rPr lang="en-US" sz="2600" dirty="0" smtClean="0">
                <a:latin typeface="Times New Roman" panose="02020603050405020304" pitchFamily="18" charset="0"/>
                <a:cs typeface="Times New Roman" panose="02020603050405020304" pitchFamily="18" charset="0"/>
              </a:rPr>
              <a:t>non-profit organizations </a:t>
            </a:r>
            <a:r>
              <a:rPr lang="en-US" sz="2600" dirty="0">
                <a:latin typeface="Times New Roman" panose="02020603050405020304" pitchFamily="18" charset="0"/>
                <a:cs typeface="Times New Roman" panose="02020603050405020304" pitchFamily="18" charset="0"/>
              </a:rPr>
              <a:t>should </a:t>
            </a:r>
            <a:r>
              <a:rPr lang="en-US" sz="2600" dirty="0" smtClean="0">
                <a:latin typeface="Times New Roman" panose="02020603050405020304" pitchFamily="18" charset="0"/>
                <a:cs typeface="Times New Roman" panose="02020603050405020304" pitchFamily="18" charset="0"/>
              </a:rPr>
              <a:t>receive a $1000 grant. Both organizations appear </a:t>
            </a:r>
            <a:r>
              <a:rPr lang="en-US" sz="2600" dirty="0">
                <a:latin typeface="Times New Roman" panose="02020603050405020304" pitchFamily="18" charset="0"/>
                <a:cs typeface="Times New Roman" panose="02020603050405020304" pitchFamily="18" charset="0"/>
              </a:rPr>
              <a:t>to be equally qualified, but </a:t>
            </a:r>
            <a:r>
              <a:rPr lang="en-US" sz="2600" dirty="0" smtClean="0">
                <a:latin typeface="Times New Roman" panose="02020603050405020304" pitchFamily="18" charset="0"/>
                <a:cs typeface="Times New Roman" panose="02020603050405020304" pitchFamily="18" charset="0"/>
              </a:rPr>
              <a:t>Non-profit A </a:t>
            </a:r>
            <a:r>
              <a:rPr lang="en-US" sz="2600" dirty="0">
                <a:latin typeface="Times New Roman" panose="02020603050405020304" pitchFamily="18" charset="0"/>
                <a:cs typeface="Times New Roman" panose="02020603050405020304" pitchFamily="18" charset="0"/>
              </a:rPr>
              <a:t>gets the </a:t>
            </a:r>
            <a:r>
              <a:rPr lang="en-US" sz="2600" dirty="0" smtClean="0">
                <a:latin typeface="Times New Roman" panose="02020603050405020304" pitchFamily="18" charset="0"/>
                <a:cs typeface="Times New Roman" panose="02020603050405020304" pitchFamily="18" charset="0"/>
              </a:rPr>
              <a:t>grant on </a:t>
            </a:r>
            <a:r>
              <a:rPr lang="en-US" sz="2600" dirty="0">
                <a:latin typeface="Times New Roman" panose="02020603050405020304" pitchFamily="18" charset="0"/>
                <a:cs typeface="Times New Roman" panose="02020603050405020304" pitchFamily="18" charset="0"/>
              </a:rPr>
              <a:t>a 4-3 vote.  It later turns out that </a:t>
            </a:r>
            <a:r>
              <a:rPr lang="en-US" sz="2600" dirty="0" smtClean="0">
                <a:latin typeface="Times New Roman" panose="02020603050405020304" pitchFamily="18" charset="0"/>
                <a:cs typeface="Times New Roman" panose="02020603050405020304" pitchFamily="18" charset="0"/>
              </a:rPr>
              <a:t>Board member Brown</a:t>
            </a:r>
            <a:r>
              <a:rPr lang="en-US" sz="2600" dirty="0">
                <a:latin typeface="Times New Roman" panose="02020603050405020304" pitchFamily="18" charset="0"/>
                <a:cs typeface="Times New Roman" panose="02020603050405020304" pitchFamily="18" charset="0"/>
              </a:rPr>
              <a:t>, who voted for </a:t>
            </a:r>
            <a:r>
              <a:rPr lang="en-US" sz="2600" dirty="0" smtClean="0">
                <a:latin typeface="Times New Roman" panose="02020603050405020304" pitchFamily="18" charset="0"/>
                <a:cs typeface="Times New Roman" panose="02020603050405020304" pitchFamily="18" charset="0"/>
              </a:rPr>
              <a:t>Non-profit </a:t>
            </a:r>
            <a:r>
              <a:rPr lang="en-US" sz="2600" dirty="0">
                <a:latin typeface="Times New Roman" panose="02020603050405020304" pitchFamily="18" charset="0"/>
                <a:cs typeface="Times New Roman" panose="02020603050405020304" pitchFamily="18" charset="0"/>
              </a:rPr>
              <a:t>A, failed to disclose that the </a:t>
            </a:r>
            <a:r>
              <a:rPr lang="en-US" sz="2600" dirty="0" smtClean="0">
                <a:latin typeface="Times New Roman" panose="02020603050405020304" pitchFamily="18" charset="0"/>
                <a:cs typeface="Times New Roman" panose="02020603050405020304" pitchFamily="18" charset="0"/>
              </a:rPr>
              <a:t>organization is run by the </a:t>
            </a:r>
            <a:r>
              <a:rPr lang="en-US" sz="2600" dirty="0">
                <a:latin typeface="Times New Roman" panose="02020603050405020304" pitchFamily="18" charset="0"/>
                <a:cs typeface="Times New Roman" panose="02020603050405020304" pitchFamily="18" charset="0"/>
              </a:rPr>
              <a:t>wife of one of his business associates.   </a:t>
            </a:r>
          </a:p>
          <a:p>
            <a:r>
              <a:rPr lang="en-US" sz="2600" i="1" dirty="0" smtClean="0">
                <a:latin typeface="Times New Roman" panose="02020603050405020304" pitchFamily="18" charset="0"/>
                <a:cs typeface="Times New Roman" panose="02020603050405020304" pitchFamily="18" charset="0"/>
              </a:rPr>
              <a:t>Board member Brown </a:t>
            </a:r>
            <a:r>
              <a:rPr lang="en-US" sz="2600" i="1" dirty="0">
                <a:latin typeface="Times New Roman" panose="02020603050405020304" pitchFamily="18" charset="0"/>
                <a:cs typeface="Times New Roman" panose="02020603050405020304" pitchFamily="18" charset="0"/>
              </a:rPr>
              <a:t>should have disclosed </a:t>
            </a:r>
            <a:r>
              <a:rPr lang="en-US" sz="2600" i="1" dirty="0" smtClean="0">
                <a:latin typeface="Times New Roman" panose="02020603050405020304" pitchFamily="18" charset="0"/>
                <a:cs typeface="Times New Roman" panose="02020603050405020304" pitchFamily="18" charset="0"/>
              </a:rPr>
              <a:t>the </a:t>
            </a:r>
            <a:r>
              <a:rPr lang="en-US" sz="2600" i="1" dirty="0">
                <a:latin typeface="Times New Roman" panose="02020603050405020304" pitchFamily="18" charset="0"/>
                <a:cs typeface="Times New Roman" panose="02020603050405020304" pitchFamily="18" charset="0"/>
              </a:rPr>
              <a:t>relationship </a:t>
            </a:r>
            <a:r>
              <a:rPr lang="en-US" sz="2600" i="1" dirty="0" smtClean="0">
                <a:latin typeface="Times New Roman" panose="02020603050405020304" pitchFamily="18" charset="0"/>
                <a:cs typeface="Times New Roman" panose="02020603050405020304" pitchFamily="18" charset="0"/>
              </a:rPr>
              <a:t>of </a:t>
            </a:r>
            <a:r>
              <a:rPr lang="en-US" sz="2600" i="1" dirty="0">
                <a:latin typeface="Times New Roman" panose="02020603050405020304" pitchFamily="18" charset="0"/>
                <a:cs typeface="Times New Roman" panose="02020603050405020304" pitchFamily="18" charset="0"/>
              </a:rPr>
              <a:t>his </a:t>
            </a:r>
            <a:r>
              <a:rPr lang="en-US" sz="2600" i="1" dirty="0" smtClean="0">
                <a:latin typeface="Times New Roman" panose="02020603050405020304" pitchFamily="18" charset="0"/>
                <a:cs typeface="Times New Roman" panose="02020603050405020304" pitchFamily="18" charset="0"/>
              </a:rPr>
              <a:t>associate’s spouse, </a:t>
            </a:r>
            <a:r>
              <a:rPr lang="en-US" sz="2600" i="1" dirty="0">
                <a:latin typeface="Times New Roman" panose="02020603050405020304" pitchFamily="18" charset="0"/>
                <a:cs typeface="Times New Roman" panose="02020603050405020304" pitchFamily="18" charset="0"/>
              </a:rPr>
              <a:t>even if he may be able to claim having no close personal relationship with her.  His vote creates at least the appearance that he failed to act impartially and that he gave preferential treatment to </a:t>
            </a:r>
            <a:r>
              <a:rPr lang="en-US" sz="2600" i="1" dirty="0" smtClean="0">
                <a:latin typeface="Times New Roman" panose="02020603050405020304" pitchFamily="18" charset="0"/>
                <a:cs typeface="Times New Roman" panose="02020603050405020304" pitchFamily="18" charset="0"/>
              </a:rPr>
              <a:t>Non-profit A</a:t>
            </a:r>
            <a:r>
              <a:rPr lang="en-US" sz="2600" i="1" dirty="0">
                <a:latin typeface="Times New Roman" panose="02020603050405020304" pitchFamily="18"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a:p>
            <a:pPr marL="0" indent="0">
              <a:buNone/>
            </a:pPr>
            <a:r>
              <a:rPr lang="en-US" dirty="0"/>
              <a:t> </a:t>
            </a:r>
          </a:p>
          <a:p>
            <a:pPr marL="0" indent="0">
              <a:buNone/>
            </a:pPr>
            <a:endParaRPr lang="en-US" dirty="0"/>
          </a:p>
        </p:txBody>
      </p:sp>
    </p:spTree>
    <p:custDataLst>
      <p:tags r:id="rId1"/>
    </p:custDataLst>
    <p:extLst>
      <p:ext uri="{BB962C8B-B14F-4D97-AF65-F5344CB8AC3E}">
        <p14:creationId xmlns:p14="http://schemas.microsoft.com/office/powerpoint/2010/main" val="302148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7. Safeguard </a:t>
            </a:r>
            <a:r>
              <a:rPr lang="en-US" b="1" dirty="0">
                <a:latin typeface="Times New Roman" panose="02020603050405020304" pitchFamily="18" charset="0"/>
                <a:cs typeface="Times New Roman" panose="02020603050405020304" pitchFamily="18" charset="0"/>
              </a:rPr>
              <a:t>government resources</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Don’t misuse government property.</a:t>
            </a:r>
          </a:p>
          <a:p>
            <a:pPr lvl="1"/>
            <a:r>
              <a:rPr lang="en-US" sz="2000" dirty="0" smtClean="0">
                <a:latin typeface="Times New Roman" panose="02020603050405020304" pitchFamily="18" charset="0"/>
                <a:cs typeface="Times New Roman" panose="02020603050405020304" pitchFamily="18" charset="0"/>
              </a:rPr>
              <a:t>Anything that costs the government money is a violation:</a:t>
            </a:r>
          </a:p>
          <a:p>
            <a:pPr lvl="2"/>
            <a:r>
              <a:rPr lang="en-US" sz="1800" dirty="0" smtClean="0">
                <a:latin typeface="Times New Roman" panose="02020603050405020304" pitchFamily="18" charset="0"/>
                <a:cs typeface="Times New Roman" panose="02020603050405020304" pitchFamily="18" charset="0"/>
              </a:rPr>
              <a:t>i.e., using printer toner for personal matters; improper appropriations expenditures (food and beverage); using the Government Credit Card for personal matters with intent to pay it back.</a:t>
            </a:r>
          </a:p>
          <a:p>
            <a:pPr lvl="2"/>
            <a:endParaRPr lang="en-US" sz="1800" dirty="0">
              <a:latin typeface="Times New Roman" panose="02020603050405020304" pitchFamily="18" charset="0"/>
              <a:cs typeface="Times New Roman" panose="02020603050405020304" pitchFamily="18" charset="0"/>
            </a:endParaRPr>
          </a:p>
          <a:p>
            <a:pPr lvl="2"/>
            <a:r>
              <a:rPr lang="en-US" sz="2400" dirty="0" smtClean="0">
                <a:latin typeface="Times New Roman" panose="02020603050405020304" pitchFamily="18" charset="0"/>
                <a:cs typeface="Times New Roman" panose="02020603050405020304" pitchFamily="18" charset="0"/>
              </a:rPr>
              <a:t>Email policy:  Mayor’s Order in place that says you must use official email account for all government business, not private email.  </a:t>
            </a:r>
            <a:endParaRPr lang="en-US" sz="24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673315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Test Your Knowledge</a:t>
            </a:r>
            <a:endParaRPr lang="en-US" dirty="0"/>
          </a:p>
        </p:txBody>
      </p:sp>
      <p:sp>
        <p:nvSpPr>
          <p:cNvPr id="3" name="Content Placeholder 2"/>
          <p:cNvSpPr>
            <a:spLocks noGrp="1"/>
          </p:cNvSpPr>
          <p:nvPr>
            <p:ph idx="1"/>
          </p:nvPr>
        </p:nvSpPr>
        <p:spPr/>
        <p:txBody>
          <a:bodyPr/>
          <a:lstStyle/>
          <a:p>
            <a:pPr marL="0" indent="0">
              <a:buNone/>
            </a:pPr>
            <a:r>
              <a:rPr lang="en-US" sz="2400" dirty="0" smtClean="0">
                <a:latin typeface="Times New Roman" panose="02020603050405020304" pitchFamily="18" charset="0"/>
                <a:cs typeface="Times New Roman" panose="02020603050405020304" pitchFamily="18" charset="0"/>
              </a:rPr>
              <a:t>Commissioner </a:t>
            </a:r>
            <a:r>
              <a:rPr lang="en-US" sz="2400" dirty="0">
                <a:latin typeface="Times New Roman" panose="02020603050405020304" pitchFamily="18" charset="0"/>
                <a:cs typeface="Times New Roman" panose="02020603050405020304" pitchFamily="18" charset="0"/>
              </a:rPr>
              <a:t>Sally Sue drops by the </a:t>
            </a:r>
            <a:r>
              <a:rPr lang="en-US" sz="2400" dirty="0" smtClean="0">
                <a:latin typeface="Times New Roman" panose="02020603050405020304" pitchFamily="18" charset="0"/>
                <a:cs typeface="Times New Roman" panose="02020603050405020304" pitchFamily="18" charset="0"/>
              </a:rPr>
              <a:t>office </a:t>
            </a:r>
            <a:r>
              <a:rPr lang="en-US" sz="2400" dirty="0">
                <a:latin typeface="Times New Roman" panose="02020603050405020304" pitchFamily="18" charset="0"/>
                <a:cs typeface="Times New Roman" panose="02020603050405020304" pitchFamily="18" charset="0"/>
              </a:rPr>
              <a:t>on a Sunday afternoon to catch up on some official business.  Before leaving, she makes 100 color copies of a flier for a bake sale that she is organizing as the Treasurer of her child’s travel soccer </a:t>
            </a:r>
            <a:r>
              <a:rPr lang="en-US" sz="2400" dirty="0" smtClean="0">
                <a:latin typeface="Times New Roman" panose="02020603050405020304" pitchFamily="18" charset="0"/>
                <a:cs typeface="Times New Roman" panose="02020603050405020304" pitchFamily="18" charset="0"/>
              </a:rPr>
              <a:t>team.</a:t>
            </a:r>
          </a:p>
          <a:p>
            <a:r>
              <a:rPr lang="en-US" sz="2400" i="1" dirty="0" smtClean="0">
                <a:latin typeface="Times New Roman" panose="02020603050405020304" pitchFamily="18" charset="0"/>
                <a:cs typeface="Times New Roman" panose="02020603050405020304" pitchFamily="18" charset="0"/>
              </a:rPr>
              <a:t>Commissioner Sue’s </a:t>
            </a:r>
            <a:r>
              <a:rPr lang="en-US" sz="2400" i="1" dirty="0">
                <a:latin typeface="Times New Roman" panose="02020603050405020304" pitchFamily="18" charset="0"/>
                <a:cs typeface="Times New Roman" panose="02020603050405020304" pitchFamily="18" charset="0"/>
              </a:rPr>
              <a:t>copying of the flier is impermissible because it violates the duties to protect and conserve government property and to use such property, or allow its use, only for authorized purposes.</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custDataLst>
      <p:tags r:id="rId1"/>
    </p:custDataLst>
    <p:extLst>
      <p:ext uri="{BB962C8B-B14F-4D97-AF65-F5344CB8AC3E}">
        <p14:creationId xmlns:p14="http://schemas.microsoft.com/office/powerpoint/2010/main" val="323147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8. Safeguard </a:t>
            </a:r>
            <a:r>
              <a:rPr lang="en-US" b="1" dirty="0">
                <a:latin typeface="Times New Roman" panose="02020603050405020304" pitchFamily="18" charset="0"/>
                <a:cs typeface="Times New Roman" panose="02020603050405020304" pitchFamily="18" charset="0"/>
              </a:rPr>
              <a:t>confidential non-public information</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Don’t leak non-public information.</a:t>
            </a:r>
          </a:p>
          <a:p>
            <a:r>
              <a:rPr lang="en-US" sz="2400" dirty="0" smtClean="0">
                <a:latin typeface="Times New Roman" panose="02020603050405020304" pitchFamily="18" charset="0"/>
                <a:cs typeface="Times New Roman" panose="02020603050405020304" pitchFamily="18" charset="0"/>
              </a:rPr>
              <a:t>This includes talking about your job on Social media like twitter.</a:t>
            </a:r>
            <a:endParaRPr lang="en-US" sz="24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0619336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Test Your Knowledge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Prior </a:t>
            </a:r>
            <a:r>
              <a:rPr lang="en-US" sz="2400" dirty="0">
                <a:latin typeface="Times New Roman" panose="02020603050405020304" pitchFamily="18" charset="0"/>
                <a:cs typeface="Times New Roman" panose="02020603050405020304" pitchFamily="18" charset="0"/>
              </a:rPr>
              <a:t>to the Board’s </a:t>
            </a:r>
            <a:r>
              <a:rPr lang="en-US" sz="2400" dirty="0" smtClean="0">
                <a:latin typeface="Times New Roman" panose="02020603050405020304" pitchFamily="18" charset="0"/>
                <a:cs typeface="Times New Roman" panose="02020603050405020304" pitchFamily="18" charset="0"/>
              </a:rPr>
              <a:t>consideration, Board member Brown reviews grant </a:t>
            </a:r>
            <a:r>
              <a:rPr lang="en-US" sz="2400" dirty="0">
                <a:latin typeface="Times New Roman" panose="02020603050405020304" pitchFamily="18" charset="0"/>
                <a:cs typeface="Times New Roman" panose="02020603050405020304" pitchFamily="18" charset="0"/>
              </a:rPr>
              <a:t>applications that have been </a:t>
            </a:r>
            <a:r>
              <a:rPr lang="en-US" sz="2400" dirty="0" smtClean="0">
                <a:latin typeface="Times New Roman" panose="02020603050405020304" pitchFamily="18" charset="0"/>
                <a:cs typeface="Times New Roman" panose="02020603050405020304" pitchFamily="18" charset="0"/>
              </a:rPr>
              <a:t>submitted.  </a:t>
            </a:r>
            <a:r>
              <a:rPr lang="en-US" sz="2400" dirty="0">
                <a:latin typeface="Times New Roman" panose="02020603050405020304" pitchFamily="18" charset="0"/>
                <a:cs typeface="Times New Roman" panose="02020603050405020304" pitchFamily="18" charset="0"/>
              </a:rPr>
              <a:t>He tells his wife which other non-profits have already applied and discusses with her what he considers to be the strong points of some of the better submissions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i="1" dirty="0" smtClean="0">
                <a:latin typeface="Times New Roman" panose="02020603050405020304" pitchFamily="18" charset="0"/>
                <a:cs typeface="Times New Roman" panose="02020603050405020304" pitchFamily="18" charset="0"/>
              </a:rPr>
              <a:t>The Board member’s </a:t>
            </a:r>
            <a:r>
              <a:rPr lang="en-US" sz="2400" i="1" dirty="0">
                <a:latin typeface="Times New Roman" panose="02020603050405020304" pitchFamily="18" charset="0"/>
                <a:cs typeface="Times New Roman" panose="02020603050405020304" pitchFamily="18" charset="0"/>
              </a:rPr>
              <a:t>discussion with his wife violates the prohibition against using information that is not available to the public so as to further any private interest.</a:t>
            </a:r>
            <a:endParaRPr lang="en-US" sz="2400" dirty="0">
              <a:latin typeface="Times New Roman" panose="02020603050405020304" pitchFamily="18" charset="0"/>
              <a:cs typeface="Times New Roman" panose="02020603050405020304" pitchFamily="18" charset="0"/>
            </a:endParaRPr>
          </a:p>
          <a:p>
            <a:pPr marL="0" indent="0">
              <a:buNone/>
            </a:pPr>
            <a:r>
              <a:rPr lang="en-US" dirty="0"/>
              <a:t> </a:t>
            </a:r>
          </a:p>
          <a:p>
            <a:pPr marL="0" indent="0">
              <a:buNone/>
            </a:pPr>
            <a:endParaRPr lang="en-US" dirty="0"/>
          </a:p>
        </p:txBody>
      </p:sp>
    </p:spTree>
    <p:custDataLst>
      <p:tags r:id="rId1"/>
    </p:custDataLst>
    <p:extLst>
      <p:ext uri="{BB962C8B-B14F-4D97-AF65-F5344CB8AC3E}">
        <p14:creationId xmlns:p14="http://schemas.microsoft.com/office/powerpoint/2010/main" val="171969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a:ln>
            <a:solidFill>
              <a:schemeClr val="accent2"/>
            </a:solidFill>
          </a:ln>
        </p:spPr>
        <p:txBody>
          <a:bodyPr>
            <a:normAutofit fontScale="90000"/>
          </a:bodyPr>
          <a:lstStyle/>
          <a:p>
            <a:pPr algn="ctr"/>
            <a:r>
              <a:rPr lang="en-US" sz="3100" b="1" dirty="0" smtClean="0">
                <a:latin typeface="Times New Roman" panose="02020603050405020304" pitchFamily="18" charset="0"/>
                <a:cs typeface="Times New Roman" panose="02020603050405020304" pitchFamily="18" charset="0"/>
              </a:rPr>
              <a:t/>
            </a:r>
            <a:br>
              <a:rPr lang="en-US" sz="3100" b="1" dirty="0" smtClean="0">
                <a:latin typeface="Times New Roman" panose="02020603050405020304" pitchFamily="18" charset="0"/>
                <a:cs typeface="Times New Roman" panose="02020603050405020304" pitchFamily="18" charset="0"/>
              </a:rPr>
            </a:br>
            <a:r>
              <a:rPr lang="en-US" sz="3100" b="1" dirty="0" smtClean="0">
                <a:latin typeface="Times New Roman" panose="02020603050405020304" pitchFamily="18" charset="0"/>
                <a:cs typeface="Times New Roman" panose="02020603050405020304" pitchFamily="18" charset="0"/>
              </a:rPr>
              <a:t>9. Disclose </a:t>
            </a:r>
            <a:r>
              <a:rPr lang="en-US" sz="3100" b="1" dirty="0">
                <a:latin typeface="Times New Roman" panose="02020603050405020304" pitchFamily="18" charset="0"/>
                <a:cs typeface="Times New Roman" panose="02020603050405020304" pitchFamily="18" charset="0"/>
              </a:rPr>
              <a:t>waste or illegal conduct by government officials to the appropriate authorities</a:t>
            </a:r>
            <a:r>
              <a:rPr lang="en-US" b="1" dirty="0"/>
              <a:t/>
            </a:r>
            <a:br>
              <a:rPr lang="en-US" b="1" dirty="0"/>
            </a:br>
            <a:endParaRPr lang="en-US" dirty="0"/>
          </a:p>
        </p:txBody>
      </p:sp>
      <p:sp>
        <p:nvSpPr>
          <p:cNvPr id="3" name="Content Placeholder 2"/>
          <p:cNvSpPr>
            <a:spLocks noGrp="1"/>
          </p:cNvSpPr>
          <p:nvPr>
            <p:ph idx="1"/>
          </p:nvPr>
        </p:nvSpPr>
        <p:spPr>
          <a:xfrm>
            <a:off x="381000" y="2743200"/>
            <a:ext cx="8229600" cy="3611563"/>
          </a:xfrm>
        </p:spPr>
        <p:txBody>
          <a:bodyPr/>
          <a:lstStyle/>
          <a:p>
            <a:r>
              <a:rPr lang="en-US" dirty="0" smtClean="0">
                <a:latin typeface="Times New Roman" panose="02020603050405020304" pitchFamily="18" charset="0"/>
                <a:cs typeface="Times New Roman" panose="02020603050405020304" pitchFamily="18" charset="0"/>
              </a:rPr>
              <a:t>Affirmative obligation to report to BEGA and/or the IG “credible” violations of the Code of Conduct.</a:t>
            </a:r>
          </a:p>
          <a:p>
            <a:pPr lvl="1"/>
            <a:r>
              <a:rPr lang="en-US" dirty="0" smtClean="0">
                <a:latin typeface="Times New Roman" panose="02020603050405020304" pitchFamily="18" charset="0"/>
                <a:cs typeface="Times New Roman" panose="02020603050405020304" pitchFamily="18" charset="0"/>
              </a:rPr>
              <a:t>Failure to do so is itself a violation.</a:t>
            </a:r>
          </a:p>
          <a:p>
            <a:pPr lvl="1"/>
            <a:r>
              <a:rPr lang="en-US" dirty="0" smtClean="0">
                <a:latin typeface="Times New Roman" panose="02020603050405020304" pitchFamily="18" charset="0"/>
                <a:cs typeface="Times New Roman" panose="02020603050405020304" pitchFamily="18" charset="0"/>
              </a:rPr>
              <a:t>Cooperation is mandatory.</a:t>
            </a:r>
          </a:p>
          <a:p>
            <a:pPr lvl="1"/>
            <a:r>
              <a:rPr lang="en-US" dirty="0" smtClean="0">
                <a:latin typeface="Times New Roman" panose="02020603050405020304" pitchFamily="18" charset="0"/>
                <a:cs typeface="Times New Roman" panose="02020603050405020304" pitchFamily="18" charset="0"/>
              </a:rPr>
              <a:t>Retaliation is a separate ethics violation.</a:t>
            </a:r>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003455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fontScale="90000"/>
          </a:bodyPr>
          <a:lstStyle/>
          <a:p>
            <a:pPr algn="ctr"/>
            <a:r>
              <a:rPr lang="en-US" sz="4000" b="1" dirty="0" smtClean="0">
                <a:latin typeface="Times New Roman" panose="02020603050405020304" pitchFamily="18" charset="0"/>
                <a:cs typeface="Times New Roman" panose="02020603050405020304" pitchFamily="18" charset="0"/>
              </a:rPr>
              <a:t>10. Abide </a:t>
            </a:r>
            <a:r>
              <a:rPr lang="en-US" sz="4000" b="1" dirty="0">
                <a:latin typeface="Times New Roman" panose="02020603050405020304" pitchFamily="18" charset="0"/>
                <a:cs typeface="Times New Roman" panose="02020603050405020304" pitchFamily="18" charset="0"/>
              </a:rPr>
              <a:t>by revolving door restrictions</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Once you leave government, you must abide by certain restrictions for differing periods of time, i.e., 1 year, 2 years and in some cases permanently.</a:t>
            </a:r>
          </a:p>
          <a:p>
            <a:r>
              <a:rPr lang="en-US" dirty="0" smtClean="0">
                <a:latin typeface="Times New Roman" panose="02020603050405020304" pitchFamily="18" charset="0"/>
                <a:cs typeface="Times New Roman" panose="02020603050405020304" pitchFamily="18" charset="0"/>
              </a:rPr>
              <a:t>Complicated – Call BEGA before and after you leave.</a:t>
            </a:r>
          </a:p>
          <a:p>
            <a:r>
              <a:rPr lang="en-US" dirty="0" smtClean="0">
                <a:latin typeface="Times New Roman" panose="02020603050405020304" pitchFamily="18" charset="0"/>
                <a:cs typeface="Times New Roman" panose="02020603050405020304" pitchFamily="18" charset="0"/>
              </a:rPr>
              <a:t>Be mindful of former government employees calling you.</a:t>
            </a:r>
          </a:p>
          <a:p>
            <a:r>
              <a:rPr lang="en-US" dirty="0" smtClean="0">
                <a:latin typeface="Times New Roman" panose="02020603050405020304" pitchFamily="18" charset="0"/>
                <a:cs typeface="Times New Roman" panose="02020603050405020304" pitchFamily="18" charset="0"/>
              </a:rPr>
              <a:t>Free safe-harbor Post-Employment advice for life.</a:t>
            </a:r>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880010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a:latin typeface="Times New Roman" panose="02020603050405020304" pitchFamily="18" charset="0"/>
                <a:cs typeface="Times New Roman" panose="02020603050405020304" pitchFamily="18" charset="0"/>
              </a:rPr>
              <a:t>Test Your Knowledge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Commissioner </a:t>
            </a:r>
            <a:r>
              <a:rPr lang="en-US" dirty="0">
                <a:latin typeface="Times New Roman" panose="02020603050405020304" pitchFamily="18" charset="0"/>
                <a:cs typeface="Times New Roman" panose="02020603050405020304" pitchFamily="18" charset="0"/>
              </a:rPr>
              <a:t>Buck Rogers is an attorney.  Before leaving office at the end of his term, he participates in the deliberations and voting on a </a:t>
            </a:r>
            <a:r>
              <a:rPr lang="en-US" dirty="0" smtClean="0">
                <a:latin typeface="Times New Roman" panose="02020603050405020304" pitchFamily="18" charset="0"/>
                <a:cs typeface="Times New Roman" panose="02020603050405020304" pitchFamily="18" charset="0"/>
              </a:rPr>
              <a:t>licensure application </a:t>
            </a:r>
            <a:r>
              <a:rPr lang="en-US" dirty="0">
                <a:latin typeface="Times New Roman" panose="02020603050405020304" pitchFamily="18" charset="0"/>
                <a:cs typeface="Times New Roman" panose="02020603050405020304" pitchFamily="18" charset="0"/>
              </a:rPr>
              <a:t>awarded to a non-profit </a:t>
            </a:r>
            <a:r>
              <a:rPr lang="en-US" dirty="0" smtClean="0">
                <a:latin typeface="Times New Roman" panose="02020603050405020304" pitchFamily="18" charset="0"/>
                <a:cs typeface="Times New Roman" panose="02020603050405020304" pitchFamily="18" charset="0"/>
              </a:rPr>
              <a:t>entity.  </a:t>
            </a:r>
            <a:r>
              <a:rPr lang="en-US" dirty="0">
                <a:latin typeface="Times New Roman" panose="02020603050405020304" pitchFamily="18" charset="0"/>
                <a:cs typeface="Times New Roman" panose="02020603050405020304" pitchFamily="18" charset="0"/>
              </a:rPr>
              <a:t>Several months later, he enters into a legal services contract with the non-profit and requests advice from BEGA on whether he can appear back before the </a:t>
            </a:r>
            <a:r>
              <a:rPr lang="en-US" dirty="0" smtClean="0">
                <a:latin typeface="Times New Roman" panose="02020603050405020304" pitchFamily="18" charset="0"/>
                <a:cs typeface="Times New Roman" panose="02020603050405020304" pitchFamily="18" charset="0"/>
              </a:rPr>
              <a:t>Commission </a:t>
            </a:r>
            <a:r>
              <a:rPr lang="en-US" dirty="0">
                <a:latin typeface="Times New Roman" panose="02020603050405020304" pitchFamily="18" charset="0"/>
                <a:cs typeface="Times New Roman" panose="02020603050405020304" pitchFamily="18" charset="0"/>
              </a:rPr>
              <a:t>on behalf of the entity on any matters related to the </a:t>
            </a:r>
            <a:r>
              <a:rPr lang="en-US" dirty="0" smtClean="0">
                <a:latin typeface="Times New Roman" panose="02020603050405020304" pitchFamily="18" charset="0"/>
                <a:cs typeface="Times New Roman" panose="02020603050405020304" pitchFamily="18" charset="0"/>
              </a:rPr>
              <a:t>license.</a:t>
            </a:r>
            <a:endParaRPr lang="en-US" dirty="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Mr</a:t>
            </a:r>
            <a:r>
              <a:rPr lang="en-US" i="1" dirty="0">
                <a:latin typeface="Times New Roman" panose="02020603050405020304" pitchFamily="18" charset="0"/>
                <a:cs typeface="Times New Roman" panose="02020603050405020304" pitchFamily="18" charset="0"/>
              </a:rPr>
              <a:t>. Rogers cannot appear back before the </a:t>
            </a:r>
            <a:r>
              <a:rPr lang="en-US" i="1" dirty="0" smtClean="0">
                <a:latin typeface="Times New Roman" panose="02020603050405020304" pitchFamily="18" charset="0"/>
                <a:cs typeface="Times New Roman" panose="02020603050405020304" pitchFamily="18" charset="0"/>
              </a:rPr>
              <a:t>Commission </a:t>
            </a:r>
            <a:r>
              <a:rPr lang="en-US" i="1" dirty="0">
                <a:latin typeface="Times New Roman" panose="02020603050405020304" pitchFamily="18" charset="0"/>
                <a:cs typeface="Times New Roman" panose="02020603050405020304" pitchFamily="18" charset="0"/>
              </a:rPr>
              <a:t>because he is permanently prohibited from acting as an attorney (or otherwise as a representative) in a formal or informal appearance as to any particular matter involving a specific party, in which </a:t>
            </a:r>
            <a:r>
              <a:rPr lang="en-US" i="1" dirty="0" smtClean="0">
                <a:latin typeface="Times New Roman" panose="02020603050405020304" pitchFamily="18" charset="0"/>
                <a:cs typeface="Times New Roman" panose="02020603050405020304" pitchFamily="18" charset="0"/>
              </a:rPr>
              <a:t>he </a:t>
            </a:r>
            <a:r>
              <a:rPr lang="en-US" i="1" dirty="0">
                <a:latin typeface="Times New Roman" panose="02020603050405020304" pitchFamily="18" charset="0"/>
                <a:cs typeface="Times New Roman" panose="02020603050405020304" pitchFamily="18" charset="0"/>
              </a:rPr>
              <a:t>participated personally and substantially as </a:t>
            </a:r>
            <a:r>
              <a:rPr lang="en-US" i="1" dirty="0" smtClean="0">
                <a:latin typeface="Times New Roman" panose="02020603050405020304" pitchFamily="18" charset="0"/>
                <a:cs typeface="Times New Roman" panose="02020603050405020304" pitchFamily="18" charset="0"/>
              </a:rPr>
              <a:t>a Commissioner</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t> </a:t>
            </a:r>
          </a:p>
          <a:p>
            <a:endParaRPr lang="en-US" dirty="0"/>
          </a:p>
        </p:txBody>
      </p:sp>
    </p:spTree>
    <p:custDataLst>
      <p:tags r:id="rId1"/>
    </p:custDataLst>
    <p:extLst>
      <p:ext uri="{BB962C8B-B14F-4D97-AF65-F5344CB8AC3E}">
        <p14:creationId xmlns:p14="http://schemas.microsoft.com/office/powerpoint/2010/main" val="17898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Contact Us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r>
              <a:rPr lang="en-US" sz="3200" b="1" dirty="0" smtClean="0">
                <a:latin typeface="Times New Roman" panose="02020603050405020304" pitchFamily="18" charset="0"/>
                <a:cs typeface="Times New Roman" panose="02020603050405020304" pitchFamily="18" charset="0"/>
              </a:rPr>
              <a:t>For advice or to make a complaint</a:t>
            </a:r>
          </a:p>
          <a:p>
            <a:r>
              <a:rPr lang="en-US" b="1" dirty="0" smtClean="0">
                <a:solidFill>
                  <a:srgbClr val="BD5719"/>
                </a:solidFill>
                <a:latin typeface="Times New Roman" panose="02020603050405020304" pitchFamily="18" charset="0"/>
                <a:cs typeface="Times New Roman" panose="02020603050405020304" pitchFamily="18" charset="0"/>
              </a:rPr>
              <a:t>Board of Ethics and Government Accountability (“BEGA”)</a:t>
            </a:r>
          </a:p>
          <a:p>
            <a:pPr lvl="1"/>
            <a:r>
              <a:rPr lang="en-US" b="1" dirty="0" smtClean="0">
                <a:solidFill>
                  <a:srgbClr val="BD5719"/>
                </a:solidFill>
                <a:latin typeface="Times New Roman" panose="02020603050405020304" pitchFamily="18" charset="0"/>
                <a:cs typeface="Times New Roman" panose="02020603050405020304" pitchFamily="18" charset="0"/>
              </a:rPr>
              <a:t>BEGA Hotline:  (202) 535-1002</a:t>
            </a:r>
          </a:p>
          <a:p>
            <a:pPr lvl="1"/>
            <a:r>
              <a:rPr lang="en-US" b="1" dirty="0" smtClean="0">
                <a:solidFill>
                  <a:srgbClr val="BD5719"/>
                </a:solidFill>
                <a:latin typeface="Times New Roman" panose="02020603050405020304" pitchFamily="18" charset="0"/>
                <a:cs typeface="Times New Roman" panose="02020603050405020304" pitchFamily="18" charset="0"/>
              </a:rPr>
              <a:t>BEGA Email:  BEGA@dc.gov</a:t>
            </a:r>
          </a:p>
          <a:p>
            <a:pPr lvl="1"/>
            <a:r>
              <a:rPr lang="en-US" b="1" dirty="0" smtClean="0">
                <a:solidFill>
                  <a:srgbClr val="BD5719"/>
                </a:solidFill>
                <a:latin typeface="Times New Roman" panose="02020603050405020304" pitchFamily="18" charset="0"/>
                <a:cs typeface="Times New Roman" panose="02020603050405020304" pitchFamily="18" charset="0"/>
              </a:rPr>
              <a:t>Main Number:  (202) 481-3411</a:t>
            </a:r>
          </a:p>
          <a:p>
            <a:pPr lvl="1"/>
            <a:r>
              <a:rPr lang="en-US" b="1" dirty="0" smtClean="0">
                <a:solidFill>
                  <a:srgbClr val="BD5719"/>
                </a:solidFill>
                <a:latin typeface="Times New Roman" panose="02020603050405020304" pitchFamily="18" charset="0"/>
                <a:cs typeface="Times New Roman" panose="02020603050405020304" pitchFamily="18" charset="0"/>
              </a:rPr>
              <a:t>Address:	441 4</a:t>
            </a:r>
            <a:r>
              <a:rPr lang="en-US" b="1" baseline="30000" dirty="0" smtClean="0">
                <a:solidFill>
                  <a:srgbClr val="BD5719"/>
                </a:solidFill>
                <a:latin typeface="Times New Roman" panose="02020603050405020304" pitchFamily="18" charset="0"/>
                <a:cs typeface="Times New Roman" panose="02020603050405020304" pitchFamily="18" charset="0"/>
              </a:rPr>
              <a:t>th</a:t>
            </a:r>
            <a:r>
              <a:rPr lang="en-US" b="1" dirty="0" smtClean="0">
                <a:solidFill>
                  <a:srgbClr val="BD5719"/>
                </a:solidFill>
                <a:latin typeface="Times New Roman" panose="02020603050405020304" pitchFamily="18" charset="0"/>
                <a:cs typeface="Times New Roman" panose="02020603050405020304" pitchFamily="18" charset="0"/>
              </a:rPr>
              <a:t> Street, NW, Suite 830 South</a:t>
            </a:r>
          </a:p>
          <a:p>
            <a:pPr lvl="2"/>
            <a:r>
              <a:rPr lang="en-US" b="1" dirty="0">
                <a:solidFill>
                  <a:srgbClr val="BD5719"/>
                </a:solidFill>
                <a:latin typeface="Times New Roman" panose="02020603050405020304" pitchFamily="18" charset="0"/>
                <a:cs typeface="Times New Roman" panose="02020603050405020304" pitchFamily="18" charset="0"/>
              </a:rPr>
              <a:t>	</a:t>
            </a:r>
            <a:r>
              <a:rPr lang="en-US" b="1" dirty="0" smtClean="0">
                <a:solidFill>
                  <a:srgbClr val="BD5719"/>
                </a:solidFill>
                <a:latin typeface="Times New Roman" panose="02020603050405020304" pitchFamily="18" charset="0"/>
                <a:cs typeface="Times New Roman" panose="02020603050405020304" pitchFamily="18" charset="0"/>
              </a:rPr>
              <a:t>	</a:t>
            </a:r>
            <a:r>
              <a:rPr lang="en-US" sz="1600" b="1" dirty="0" smtClean="0">
                <a:solidFill>
                  <a:srgbClr val="BD5719"/>
                </a:solidFill>
                <a:latin typeface="Times New Roman" panose="02020603050405020304" pitchFamily="18" charset="0"/>
                <a:cs typeface="Times New Roman" panose="02020603050405020304" pitchFamily="18" charset="0"/>
              </a:rPr>
              <a:t>Washington, D.C. 20001</a:t>
            </a:r>
            <a:endParaRPr lang="en-US" sz="1600" b="1" dirty="0">
              <a:solidFill>
                <a:srgbClr val="BD5719"/>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11850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What We Do</a:t>
            </a:r>
            <a:endParaRPr lang="en-US"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4721604"/>
              </p:ext>
            </p:extLst>
          </p:nvPr>
        </p:nvGraphicFramePr>
        <p:xfrm>
          <a:off x="457200" y="1981200"/>
          <a:ext cx="8229600" cy="4144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201003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Sanctions &amp; Penalties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Violations of the Code of Conduct may result in a variety of sanctions and penalties, including:</a:t>
            </a:r>
          </a:p>
          <a:p>
            <a:pPr marL="457200" lvl="1" indent="0">
              <a:buNone/>
            </a:pPr>
            <a:endParaRPr lang="en-US" sz="2000" dirty="0" smtClean="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Censure		</a:t>
            </a:r>
          </a:p>
          <a:p>
            <a:pPr lvl="1"/>
            <a:r>
              <a:rPr lang="en-US" sz="2000" dirty="0" smtClean="0">
                <a:latin typeface="Times New Roman" panose="02020603050405020304" pitchFamily="18" charset="0"/>
                <a:cs typeface="Times New Roman" panose="02020603050405020304" pitchFamily="18" charset="0"/>
              </a:rPr>
              <a:t>Admonition</a:t>
            </a:r>
          </a:p>
          <a:p>
            <a:pPr lvl="1"/>
            <a:r>
              <a:rPr lang="en-US" sz="2000" dirty="0" smtClean="0">
                <a:latin typeface="Times New Roman" panose="02020603050405020304" pitchFamily="18" charset="0"/>
                <a:cs typeface="Times New Roman" panose="02020603050405020304" pitchFamily="18" charset="0"/>
              </a:rPr>
              <a:t>Remediation</a:t>
            </a:r>
          </a:p>
          <a:p>
            <a:pPr lvl="1"/>
            <a:r>
              <a:rPr lang="en-US" sz="2000" dirty="0" smtClean="0">
                <a:latin typeface="Times New Roman" panose="02020603050405020304" pitchFamily="18" charset="0"/>
                <a:cs typeface="Times New Roman" panose="02020603050405020304" pitchFamily="18" charset="0"/>
              </a:rPr>
              <a:t>A probationary period</a:t>
            </a:r>
          </a:p>
          <a:p>
            <a:pPr lvl="1"/>
            <a:r>
              <a:rPr lang="en-US" sz="2000" dirty="0" smtClean="0">
                <a:latin typeface="Times New Roman" panose="02020603050405020304" pitchFamily="18" charset="0"/>
                <a:cs typeface="Times New Roman" panose="02020603050405020304" pitchFamily="18" charset="0"/>
              </a:rPr>
              <a:t>Fines of up to $5,000 per violation</a:t>
            </a:r>
          </a:p>
          <a:p>
            <a:endParaRPr lang="en-US" dirty="0"/>
          </a:p>
        </p:txBody>
      </p:sp>
      <p:pic>
        <p:nvPicPr>
          <p:cNvPr id="1026" name="Picture 2" descr="C:\Users\stacie.pittell2\AppData\Local\Microsoft\Windows\Temporary Internet Files\Content.IE5\HNO088BD\MC90043163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9624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886199" y="2967335"/>
            <a:ext cx="3657601"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Fines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327263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92969" y="491133"/>
            <a:ext cx="7358063" cy="1125141"/>
          </a:xfrm>
          <a:ln>
            <a:solidFill>
              <a:schemeClr val="accent2"/>
            </a:solidFill>
          </a:ln>
        </p:spPr>
        <p:txBody>
          <a:bodyPr lIns="0" tIns="0" rIns="0" bIns="0" anchor="b">
            <a:normAutofit/>
          </a:bodyPr>
          <a:lstStyle/>
          <a:p>
            <a:pPr algn="ctr"/>
            <a:r>
              <a:rPr lang="en-US" b="1" dirty="0">
                <a:solidFill>
                  <a:schemeClr val="tx1"/>
                </a:solidFill>
                <a:latin typeface="Times New Roman" panose="02020603050405020304" pitchFamily="18" charset="0"/>
                <a:cs typeface="Times New Roman" panose="02020603050405020304" pitchFamily="18" charset="0"/>
                <a:sym typeface="Gill Sans" charset="0"/>
              </a:rPr>
              <a:t>Ethics Standards</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12291" name="AutoShape 3"/>
          <p:cNvSpPr>
            <a:spLocks/>
          </p:cNvSpPr>
          <p:nvPr/>
        </p:nvSpPr>
        <p:spPr bwMode="auto">
          <a:xfrm>
            <a:off x="1385218" y="2645420"/>
            <a:ext cx="6293197" cy="527968"/>
          </a:xfrm>
          <a:prstGeom prst="rightArrow">
            <a:avLst>
              <a:gd name="adj1" fmla="val 50000"/>
              <a:gd name="adj2" fmla="val 36121"/>
            </a:avLst>
          </a:prstGeom>
          <a:gradFill rotWithShape="0">
            <a:gsLst>
              <a:gs pos="0">
                <a:srgbClr val="D9D9D9"/>
              </a:gs>
              <a:gs pos="100000">
                <a:srgbClr val="D9D9D9"/>
              </a:gs>
            </a:gsLst>
            <a:lin ang="0"/>
          </a:gradFill>
          <a:ln>
            <a:noFill/>
          </a:ln>
          <a:effectLst/>
          <a:extLst>
            <a:ext uri="{91240B29-F687-4F45-9708-019B960494DF}">
              <a14:hiddenLine xmlns:a14="http://schemas.microsoft.com/office/drawing/2010/main" w="25400" cap="flat"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defTabSz="321457"/>
            <a:endParaRPr lang="en-US" sz="800" dirty="0">
              <a:latin typeface="Gill Sans" charset="0"/>
              <a:ea typeface="Gill Sans" charset="0"/>
              <a:cs typeface="Gill Sans" charset="0"/>
              <a:sym typeface="Gill Sans" charset="0"/>
            </a:endParaRPr>
          </a:p>
        </p:txBody>
      </p:sp>
      <p:sp>
        <p:nvSpPr>
          <p:cNvPr id="12293" name="AutoShape 5"/>
          <p:cNvSpPr>
            <a:spLocks/>
          </p:cNvSpPr>
          <p:nvPr/>
        </p:nvSpPr>
        <p:spPr bwMode="auto">
          <a:xfrm>
            <a:off x="4517305" y="2636491"/>
            <a:ext cx="2465710" cy="561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8B334"/>
          </a:solidFill>
          <a:ln>
            <a:noFill/>
          </a:ln>
          <a:effectLst/>
          <a:extLst>
            <a:ext uri="{91240B29-F687-4F45-9708-019B960494DF}">
              <a14:hiddenLine xmlns:a14="http://schemas.microsoft.com/office/drawing/2010/main" w="25400" cap="flat"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6788" tIns="26788" rIns="26788" bIns="26788" anchor="ctr"/>
          <a:lstStyle/>
          <a:p>
            <a:pPr algn="ctr" defTabSz="642915">
              <a:buClr>
                <a:srgbClr val="FFFFFF"/>
              </a:buClr>
            </a:pPr>
            <a:r>
              <a:rPr lang="en-US" b="1" dirty="0" smtClean="0">
                <a:latin typeface="Times New Roman" panose="02020603050405020304" pitchFamily="18" charset="0"/>
                <a:cs typeface="Times New Roman" panose="02020603050405020304" pitchFamily="18" charset="0"/>
                <a:sym typeface="Gill Sans" charset="0"/>
              </a:rPr>
              <a:t>Commissions</a:t>
            </a:r>
            <a:endParaRPr lang="en-US" b="1" dirty="0">
              <a:latin typeface="Times New Roman" panose="02020603050405020304" pitchFamily="18" charset="0"/>
              <a:cs typeface="Times New Roman" panose="02020603050405020304" pitchFamily="18" charset="0"/>
            </a:endParaRPr>
          </a:p>
        </p:txBody>
      </p:sp>
      <p:sp>
        <p:nvSpPr>
          <p:cNvPr id="12294" name="AutoShape 6"/>
          <p:cNvSpPr>
            <a:spLocks/>
          </p:cNvSpPr>
          <p:nvPr/>
        </p:nvSpPr>
        <p:spPr bwMode="auto">
          <a:xfrm>
            <a:off x="2107406" y="3349750"/>
            <a:ext cx="5871270" cy="2517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6788" tIns="26788" rIns="26788" bIns="26788"/>
          <a:lstStyle/>
          <a:p>
            <a:pPr marL="178587" indent="-178587" algn="r" defTabSz="642915">
              <a:buSzPct val="125000"/>
              <a:buFont typeface="LucidaGrande" charset="0"/>
              <a:buChar char="‣"/>
            </a:pPr>
            <a:endParaRPr lang="en-US" sz="1700" dirty="0">
              <a:solidFill>
                <a:srgbClr val="FFFFFF"/>
              </a:solidFill>
              <a:latin typeface="Gill Sans" charset="0"/>
              <a:ea typeface="Gill Sans" charset="0"/>
              <a:cs typeface="Gill Sans" charset="0"/>
              <a:sym typeface="Gill Sans" charset="0"/>
            </a:endParaRPr>
          </a:p>
          <a:p>
            <a:pPr marL="178587" indent="-178587" defTabSz="642915">
              <a:lnSpc>
                <a:spcPct val="120000"/>
              </a:lnSpc>
              <a:buSzPct val="125000"/>
              <a:buFont typeface="LucidaGrande" charset="0"/>
              <a:buChar char="‣"/>
            </a:pPr>
            <a:r>
              <a:rPr lang="en-US" dirty="0">
                <a:latin typeface="Times New Roman" panose="02020603050405020304" pitchFamily="18" charset="0"/>
                <a:ea typeface="Gill Sans" charset="0"/>
                <a:cs typeface="Times New Roman" panose="02020603050405020304" pitchFamily="18" charset="0"/>
                <a:sym typeface="Gill Sans" charset="0"/>
              </a:rPr>
              <a:t>Conflicts of Interest </a:t>
            </a:r>
            <a:r>
              <a:rPr lang="en-US" dirty="0" smtClean="0">
                <a:latin typeface="Times New Roman" panose="02020603050405020304" pitchFamily="18" charset="0"/>
                <a:ea typeface="Gill Sans" charset="0"/>
                <a:cs typeface="Times New Roman" panose="02020603050405020304" pitchFamily="18" charset="0"/>
                <a:sym typeface="Gill Sans" charset="0"/>
              </a:rPr>
              <a:t>Provisions</a:t>
            </a:r>
          </a:p>
          <a:p>
            <a:pPr marL="178587" indent="-178587" defTabSz="642915">
              <a:lnSpc>
                <a:spcPct val="120000"/>
              </a:lnSpc>
              <a:buSzPct val="125000"/>
              <a:buFont typeface="LucidaGrande" charset="0"/>
              <a:buChar char="‣"/>
            </a:pPr>
            <a:r>
              <a:rPr lang="en-US" dirty="0" smtClean="0">
                <a:latin typeface="Times New Roman" panose="02020603050405020304" pitchFamily="18" charset="0"/>
                <a:ea typeface="Gill Sans" charset="0"/>
                <a:cs typeface="Times New Roman" panose="02020603050405020304" pitchFamily="18" charset="0"/>
                <a:sym typeface="Gill Sans" charset="0"/>
              </a:rPr>
              <a:t>District Personnel Manual Ch. 18; 6B DCMR Ch. 18 </a:t>
            </a:r>
            <a:endParaRPr lang="en-US" dirty="0">
              <a:latin typeface="Times New Roman" panose="02020603050405020304" pitchFamily="18" charset="0"/>
              <a:ea typeface="Gill Sans" charset="0"/>
              <a:cs typeface="Times New Roman" panose="02020603050405020304" pitchFamily="18" charset="0"/>
              <a:sym typeface="Gill Sans" charset="0"/>
            </a:endParaRPr>
          </a:p>
          <a:p>
            <a:pPr marL="178587" indent="-178587" defTabSz="642915">
              <a:lnSpc>
                <a:spcPct val="120000"/>
              </a:lnSpc>
              <a:buSzPct val="125000"/>
              <a:buFont typeface="LucidaGrande" charset="0"/>
              <a:buChar char="‣"/>
            </a:pPr>
            <a:r>
              <a:rPr lang="en-US" dirty="0">
                <a:latin typeface="Times New Roman" panose="02020603050405020304" pitchFamily="18" charset="0"/>
                <a:ea typeface="Gill Sans" charset="0"/>
                <a:cs typeface="Times New Roman" panose="02020603050405020304" pitchFamily="18" charset="0"/>
                <a:sym typeface="Gill Sans" charset="0"/>
              </a:rPr>
              <a:t>Financial Disclosure Statement Filings §1-523.01(e)</a:t>
            </a:r>
          </a:p>
          <a:p>
            <a:pPr marL="178587" indent="-178587" defTabSz="642915">
              <a:lnSpc>
                <a:spcPct val="120000"/>
              </a:lnSpc>
              <a:buSzPct val="125000"/>
              <a:buFont typeface="LucidaGrande" charset="0"/>
              <a:buChar char="‣"/>
            </a:pPr>
            <a:r>
              <a:rPr lang="en-US" dirty="0">
                <a:latin typeface="Times New Roman" panose="02020603050405020304" pitchFamily="18" charset="0"/>
                <a:cs typeface="Times New Roman" panose="02020603050405020304" pitchFamily="18" charset="0"/>
                <a:sym typeface="Gill Sans" charset="0"/>
              </a:rPr>
              <a:t>Local Hatch Act § § 2(e) and (f) Confirmation Act of 1978</a:t>
            </a:r>
          </a:p>
          <a:p>
            <a:pPr marL="178587" indent="-178587" defTabSz="642915">
              <a:lnSpc>
                <a:spcPct val="120000"/>
              </a:lnSpc>
              <a:buSzPct val="125000"/>
              <a:buFont typeface="LucidaGrande" charset="0"/>
              <a:buChar char="‣"/>
            </a:pPr>
            <a:r>
              <a:rPr lang="en-US" dirty="0">
                <a:latin typeface="Times New Roman" panose="02020603050405020304" pitchFamily="18" charset="0"/>
                <a:cs typeface="Times New Roman" panose="02020603050405020304" pitchFamily="18" charset="0"/>
                <a:sym typeface="Gill Sans" charset="0"/>
              </a:rPr>
              <a:t>Federal Criminal Statutes 18 U.S.C. § §201-209</a:t>
            </a:r>
          </a:p>
          <a:p>
            <a:pPr marL="178587" indent="-178587" defTabSz="642915">
              <a:lnSpc>
                <a:spcPct val="120000"/>
              </a:lnSpc>
              <a:buSzPct val="125000"/>
              <a:buFont typeface="LucidaGrande" charset="0"/>
              <a:buChar char="‣"/>
            </a:pPr>
            <a:r>
              <a:rPr lang="en-US" b="1" dirty="0">
                <a:latin typeface="Times New Roman" panose="02020603050405020304" pitchFamily="18" charset="0"/>
                <a:cs typeface="Times New Roman" panose="02020603050405020304" pitchFamily="18" charset="0"/>
                <a:sym typeface="Gill Sans" charset="0"/>
              </a:rPr>
              <a:t>Exception – Special Government Employees </a:t>
            </a:r>
          </a:p>
          <a:p>
            <a:pPr marL="178587" indent="-178587" defTabSz="642915">
              <a:lnSpc>
                <a:spcPct val="120000"/>
              </a:lnSpc>
              <a:buSzPct val="125000"/>
              <a:buFont typeface="LucidaGrande" charset="0"/>
              <a:buChar char="‣"/>
            </a:pPr>
            <a:endParaRPr lang="en-US" dirty="0"/>
          </a:p>
        </p:txBody>
      </p:sp>
      <p:sp>
        <p:nvSpPr>
          <p:cNvPr id="12292" name="AutoShape 4"/>
          <p:cNvSpPr>
            <a:spLocks/>
          </p:cNvSpPr>
          <p:nvPr/>
        </p:nvSpPr>
        <p:spPr bwMode="auto">
          <a:xfrm>
            <a:off x="1676400" y="2645420"/>
            <a:ext cx="2616065" cy="561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8B334"/>
          </a:solidFill>
          <a:ln>
            <a:noFill/>
          </a:ln>
          <a:effectLst/>
          <a:extLst>
            <a:ext uri="{91240B29-F687-4F45-9708-019B960494DF}">
              <a14:hiddenLine xmlns:a14="http://schemas.microsoft.com/office/drawing/2010/main" w="25400" cap="flat"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6788" tIns="26788" rIns="26788" bIns="26788" anchor="ctr"/>
          <a:lstStyle/>
          <a:p>
            <a:pPr algn="ctr" defTabSz="642915">
              <a:buClr>
                <a:srgbClr val="FFFFFF"/>
              </a:buClr>
            </a:pPr>
            <a:r>
              <a:rPr lang="en-US" b="1" dirty="0" smtClean="0">
                <a:latin typeface="Times New Roman" panose="02020603050405020304" pitchFamily="18" charset="0"/>
                <a:cs typeface="Times New Roman" panose="02020603050405020304" pitchFamily="18" charset="0"/>
                <a:sym typeface="Gill Sans" charset="0"/>
              </a:rPr>
              <a:t>Boards</a:t>
            </a:r>
            <a:endParaRPr lang="en-US" b="1"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23874571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25963"/>
          </a:xfrm>
        </p:spPr>
        <p:txBody>
          <a:bodyPr numCol="3">
            <a:normAutofit fontScale="70000" lnSpcReduction="20000"/>
          </a:bodyPr>
          <a:lstStyle/>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Alcoholic Beverage Control Board </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Board of Library Trustees </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Board of Trustees of the University of the District of Columbia</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Board of Zoning Adjustment</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Police Complaints Board</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Contract Appeals Board</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Board of Elections</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Commission on Human Rights</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Housing Finance Agency Board of Directors</a:t>
            </a:r>
          </a:p>
          <a:p>
            <a:pPr marL="624078" indent="-514350">
              <a:buFont typeface="+mj-lt"/>
              <a:buAutoNum type="arabicPeriod"/>
            </a:pPr>
            <a:endParaRPr lang="en-US" sz="2100" dirty="0" smtClean="0">
              <a:latin typeface="Times New Roman" panose="02020603050405020304" pitchFamily="18" charset="0"/>
              <a:cs typeface="Times New Roman" panose="02020603050405020304" pitchFamily="18" charset="0"/>
            </a:endParaRPr>
          </a:p>
          <a:p>
            <a:pPr marL="624078" indent="-514350">
              <a:buFont typeface="+mj-lt"/>
              <a:buAutoNum type="arabicPeriod"/>
            </a:pPr>
            <a:endParaRPr lang="en-US" sz="2100" dirty="0" smtClean="0">
              <a:latin typeface="Times New Roman" panose="02020603050405020304" pitchFamily="18" charset="0"/>
              <a:cs typeface="Times New Roman" panose="02020603050405020304" pitchFamily="18" charset="0"/>
            </a:endParaRP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Lottery and Charitable Games Control Board</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Historic Preservation Review Board</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Metropolitan Washington Airports Authority Board of Directors</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Office of Employee Appeals</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Public Employee Relations Board</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Public Service Commission</a:t>
            </a:r>
          </a:p>
          <a:p>
            <a:pPr marL="624078" indent="-514350">
              <a:buFont typeface="+mj-lt"/>
              <a:buAutoNum type="arabicPeriod"/>
            </a:pPr>
            <a:r>
              <a:rPr lang="en-US" sz="2100" dirty="0" smtClean="0">
                <a:latin typeface="Times New Roman" panose="02020603050405020304" pitchFamily="18" charset="0"/>
                <a:cs typeface="Times New Roman" panose="02020603050405020304" pitchFamily="18" charset="0"/>
              </a:rPr>
              <a:t>Rental Housing Commission</a:t>
            </a: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Washington Convention and Sports Authority Board of Directors</a:t>
            </a:r>
          </a:p>
          <a:p>
            <a:pPr marL="624078" indent="-514350">
              <a:buFont typeface="+mj-lt"/>
              <a:buAutoNum type="arabicPeriod" startAt="17"/>
            </a:pPr>
            <a:endParaRPr lang="en-US" sz="2100" dirty="0" smtClean="0">
              <a:latin typeface="Times New Roman" panose="02020603050405020304" pitchFamily="18" charset="0"/>
              <a:cs typeface="Times New Roman" panose="02020603050405020304" pitchFamily="18" charset="0"/>
            </a:endParaRP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Water and Sewer Authority Board of Directors </a:t>
            </a: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Zoning Commission </a:t>
            </a: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Taxicab Commission</a:t>
            </a: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Housing Authority Board of Commissioners</a:t>
            </a: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Homeland Security Commission</a:t>
            </a: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Commission on Fashion Arts and Events</a:t>
            </a: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Board of Ethics and Government Accountability</a:t>
            </a:r>
          </a:p>
          <a:p>
            <a:pPr marL="624078" indent="-514350">
              <a:buFont typeface="+mj-lt"/>
              <a:buAutoNum type="arabicPeriod" startAt="17"/>
            </a:pPr>
            <a:r>
              <a:rPr lang="en-US" sz="2100" dirty="0" smtClean="0">
                <a:latin typeface="Times New Roman" panose="02020603050405020304" pitchFamily="18" charset="0"/>
                <a:cs typeface="Times New Roman" panose="02020603050405020304" pitchFamily="18" charset="0"/>
              </a:rPr>
              <a:t>Commission on Arts and Humanities</a:t>
            </a:r>
          </a:p>
          <a:p>
            <a:pPr marL="624078" indent="-514350">
              <a:buFont typeface="+mj-lt"/>
              <a:buAutoNum type="arabicPeriod" startAt="17"/>
            </a:pPr>
            <a:endParaRPr lang="en-US" sz="1400" dirty="0"/>
          </a:p>
        </p:txBody>
      </p:sp>
      <p:sp>
        <p:nvSpPr>
          <p:cNvPr id="3" name="Title 2"/>
          <p:cNvSpPr>
            <a:spLocks noGrp="1"/>
          </p:cNvSpPr>
          <p:nvPr>
            <p:ph type="title"/>
          </p:nvPr>
        </p:nvSpPr>
        <p:spPr>
          <a:xfrm>
            <a:off x="457200" y="457200"/>
            <a:ext cx="8229600" cy="914400"/>
          </a:xfrm>
          <a:ln>
            <a:solidFill>
              <a:schemeClr val="accent2"/>
            </a:solidFill>
          </a:ln>
        </p:spPr>
        <p:txBody>
          <a:bodyPr>
            <a:noAutofit/>
          </a:bodyPr>
          <a:lstStyle/>
          <a:p>
            <a:pPr algn="ctr"/>
            <a:r>
              <a:rPr lang="en-US" sz="3600" b="1" dirty="0">
                <a:latin typeface="Times New Roman" panose="02020603050405020304" pitchFamily="18" charset="0"/>
                <a:cs typeface="Times New Roman" panose="02020603050405020304" pitchFamily="18" charset="0"/>
              </a:rPr>
              <a:t>Confirmation Act </a:t>
            </a:r>
            <a:r>
              <a:rPr lang="en-US" sz="3600" b="1" dirty="0" smtClean="0">
                <a:latin typeface="Times New Roman" panose="02020603050405020304" pitchFamily="18" charset="0"/>
                <a:cs typeface="Times New Roman" panose="02020603050405020304" pitchFamily="18" charset="0"/>
              </a:rPr>
              <a:t>- Section </a:t>
            </a:r>
            <a:r>
              <a:rPr lang="en-US" sz="3600" b="1" dirty="0">
                <a:latin typeface="Times New Roman" panose="02020603050405020304" pitchFamily="18" charset="0"/>
                <a:cs typeface="Times New Roman" panose="02020603050405020304" pitchFamily="18" charset="0"/>
              </a:rPr>
              <a:t>2(e) </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Boards and Commissions </a:t>
            </a:r>
            <a:endParaRPr lang="en-US" sz="3600" b="1"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177815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If you are a member of a Board or Commission nominated pursuant to Section 2(e) of the Confirmation Act, then you are an “Employee” for the purposes of the Local Hatch Act and are subject to its prohibitions.</a:t>
            </a:r>
          </a:p>
          <a:p>
            <a:r>
              <a:rPr lang="en-US" sz="2400" dirty="0" smtClean="0">
                <a:latin typeface="Times New Roman" panose="02020603050405020304" pitchFamily="18" charset="0"/>
                <a:cs typeface="Times New Roman" panose="02020603050405020304" pitchFamily="18" charset="0"/>
              </a:rPr>
              <a:t>Hatch </a:t>
            </a:r>
            <a:r>
              <a:rPr lang="en-US" sz="2400" dirty="0">
                <a:latin typeface="Times New Roman" panose="02020603050405020304" pitchFamily="18" charset="0"/>
                <a:cs typeface="Times New Roman" panose="02020603050405020304" pitchFamily="18" charset="0"/>
              </a:rPr>
              <a:t>Act (Political Activities): </a:t>
            </a:r>
            <a:endParaRPr lang="en-US" sz="2400" dirty="0" smtClean="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Do </a:t>
            </a:r>
            <a:r>
              <a:rPr lang="en-US" sz="2000" dirty="0">
                <a:latin typeface="Times New Roman" panose="02020603050405020304" pitchFamily="18" charset="0"/>
                <a:cs typeface="Times New Roman" panose="02020603050405020304" pitchFamily="18" charset="0"/>
              </a:rPr>
              <a:t>NOT engage in fundraising </a:t>
            </a:r>
            <a:r>
              <a:rPr lang="en-US" sz="2000" dirty="0" smtClean="0">
                <a:latin typeface="Times New Roman" panose="02020603050405020304" pitchFamily="18" charset="0"/>
                <a:cs typeface="Times New Roman" panose="02020603050405020304" pitchFamily="18" charset="0"/>
              </a:rPr>
              <a:t>activities for a candidate, a political party, a partisan political group (i.e., Democratic State Committee or Statehood Green Party), ballot initiative or referendum</a:t>
            </a:r>
            <a:endParaRPr lang="en-US" sz="2000" dirty="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Do </a:t>
            </a:r>
            <a:r>
              <a:rPr lang="en-US" sz="2000" dirty="0">
                <a:latin typeface="Times New Roman" panose="02020603050405020304" pitchFamily="18" charset="0"/>
                <a:cs typeface="Times New Roman" panose="02020603050405020304" pitchFamily="18" charset="0"/>
              </a:rPr>
              <a:t>NOT run for Mayor, AG or Council (ANC is okay).</a:t>
            </a:r>
          </a:p>
          <a:p>
            <a:pPr lvl="2"/>
            <a:r>
              <a:rPr lang="en-US" sz="1900" dirty="0"/>
              <a:t>	</a:t>
            </a:r>
            <a:endParaRPr lang="en-US" sz="3200" dirty="0"/>
          </a:p>
        </p:txBody>
      </p:sp>
      <p:sp>
        <p:nvSpPr>
          <p:cNvPr id="3" name="Title 2"/>
          <p:cNvSpPr>
            <a:spLocks noGrp="1"/>
          </p:cNvSpPr>
          <p:nvPr>
            <p:ph type="title"/>
          </p:nvPr>
        </p:nvSpPr>
        <p:spPr>
          <a:ln>
            <a:solidFill>
              <a:schemeClr val="accent2"/>
            </a:solidFill>
          </a:ln>
        </p:spPr>
        <p:txBody>
          <a:bodyPr>
            <a:noAutofit/>
          </a:bodyPr>
          <a:lstStyle/>
          <a:p>
            <a:pPr algn="ctr"/>
            <a:r>
              <a:rPr lang="en-US" b="1" dirty="0">
                <a:latin typeface="Times New Roman" panose="02020603050405020304" pitchFamily="18" charset="0"/>
                <a:cs typeface="Times New Roman" panose="02020603050405020304" pitchFamily="18" charset="0"/>
              </a:rPr>
              <a:t>Confirmation Act - Section 2(e)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Boards and Commissions </a:t>
            </a:r>
          </a:p>
        </p:txBody>
      </p:sp>
    </p:spTree>
    <p:custDataLst>
      <p:tags r:id="rId1"/>
    </p:custDataLst>
    <p:extLst>
      <p:ext uri="{BB962C8B-B14F-4D97-AF65-F5344CB8AC3E}">
        <p14:creationId xmlns:p14="http://schemas.microsoft.com/office/powerpoint/2010/main" val="3433451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US" b="1" dirty="0" smtClean="0">
                <a:latin typeface="Times New Roman" panose="02020603050405020304" pitchFamily="18" charset="0"/>
                <a:cs typeface="Times New Roman" panose="02020603050405020304" pitchFamily="18" charset="0"/>
              </a:rPr>
              <a:t>Hatch Act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2400" dirty="0">
                <a:solidFill>
                  <a:schemeClr val="tx1"/>
                </a:solidFill>
                <a:latin typeface="Times New Roman" panose="02020603050405020304" pitchFamily="18" charset="0"/>
                <a:cs typeface="Times New Roman" panose="02020603050405020304" pitchFamily="18" charset="0"/>
              </a:rPr>
              <a:t>The Local Hatch Act defines “political activity” as:</a:t>
            </a:r>
          </a:p>
          <a:p>
            <a:pPr marL="109728" indent="0">
              <a:buNone/>
            </a:pPr>
            <a:endParaRPr lang="en-US" sz="2400" dirty="0">
              <a:solidFill>
                <a:schemeClr val="tx1"/>
              </a:solidFill>
              <a:latin typeface="Times New Roman" panose="02020603050405020304" pitchFamily="18" charset="0"/>
              <a:cs typeface="Times New Roman" panose="02020603050405020304" pitchFamily="18" charset="0"/>
            </a:endParaRPr>
          </a:p>
          <a:p>
            <a:pPr lvl="1"/>
            <a:r>
              <a:rPr lang="en-US" sz="2400" dirty="0">
                <a:solidFill>
                  <a:schemeClr val="tx1"/>
                </a:solidFill>
                <a:latin typeface="Times New Roman" panose="02020603050405020304" pitchFamily="18" charset="0"/>
                <a:cs typeface="Times New Roman" panose="02020603050405020304" pitchFamily="18" charset="0"/>
              </a:rPr>
              <a:t>Any activity that is </a:t>
            </a:r>
            <a:r>
              <a:rPr lang="en-US" sz="2400" b="1" i="1" dirty="0">
                <a:solidFill>
                  <a:schemeClr val="tx1"/>
                </a:solidFill>
                <a:latin typeface="Times New Roman" panose="02020603050405020304" pitchFamily="18" charset="0"/>
                <a:cs typeface="Times New Roman" panose="02020603050405020304" pitchFamily="18" charset="0"/>
              </a:rPr>
              <a:t>regulated by the District  </a:t>
            </a:r>
            <a:r>
              <a:rPr lang="en-US" sz="2400" dirty="0">
                <a:solidFill>
                  <a:schemeClr val="tx1"/>
                </a:solidFill>
                <a:latin typeface="Times New Roman" panose="02020603050405020304" pitchFamily="18" charset="0"/>
                <a:cs typeface="Times New Roman" panose="02020603050405020304" pitchFamily="18" charset="0"/>
              </a:rPr>
              <a:t>and directed toward the success or failure of a political party, candidate for partisan political office, partisan political group, ballot initiative, or referendum.</a:t>
            </a:r>
          </a:p>
          <a:p>
            <a:endParaRPr lang="en-US" dirty="0"/>
          </a:p>
        </p:txBody>
      </p:sp>
    </p:spTree>
    <p:custDataLst>
      <p:tags r:id="rId1"/>
    </p:custDataLst>
    <p:extLst>
      <p:ext uri="{BB962C8B-B14F-4D97-AF65-F5344CB8AC3E}">
        <p14:creationId xmlns:p14="http://schemas.microsoft.com/office/powerpoint/2010/main" val="38945850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4882</TotalTime>
  <Words>3118</Words>
  <Application>Microsoft Office PowerPoint</Application>
  <PresentationFormat>On-screen Show (4:3)</PresentationFormat>
  <Paragraphs>290</Paragraphs>
  <Slides>38</Slides>
  <Notes>3</Notes>
  <HiddenSlides>0</HiddenSlides>
  <MMClips>1</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Macro</vt:lpstr>
      <vt:lpstr> Board of Ethics and Government Accountability Boards and Commissions Training</vt:lpstr>
      <vt:lpstr>Ms. Ethics DC Video</vt:lpstr>
      <vt:lpstr>What We Do</vt:lpstr>
      <vt:lpstr>What We Do</vt:lpstr>
      <vt:lpstr>Sanctions &amp; Penalties</vt:lpstr>
      <vt:lpstr>Ethics Standards</vt:lpstr>
      <vt:lpstr>Confirmation Act - Section 2(e)  Boards and Commissions </vt:lpstr>
      <vt:lpstr>Confirmation Act - Section 2(e)  Boards and Commissions </vt:lpstr>
      <vt:lpstr>Hatch Act </vt:lpstr>
      <vt:lpstr>Hatch Act</vt:lpstr>
      <vt:lpstr>Test Your Knowledge (Hatch Act)</vt:lpstr>
      <vt:lpstr>Financial Disclosure Filing Requirements for 2(e) Board and Commission Members</vt:lpstr>
      <vt:lpstr>Confirmation Act - Section 2(f)  Boards and Commissions </vt:lpstr>
      <vt:lpstr>Confirmation Act - Section 2(f)  Boards and Commissions </vt:lpstr>
      <vt:lpstr>Test Your Knowledge (Hatch Act) </vt:lpstr>
      <vt:lpstr>All other Boards and Commissions</vt:lpstr>
      <vt:lpstr>Ten Principles of Ethical Conduct</vt:lpstr>
      <vt:lpstr>Ten Principles of Ethical Conduct</vt:lpstr>
      <vt:lpstr> 1. Public office is a public trust </vt:lpstr>
      <vt:lpstr>Test Your Knowledge</vt:lpstr>
      <vt:lpstr> 2. Avoid financial conflicts of interest </vt:lpstr>
      <vt:lpstr>Test Your Knowledge</vt:lpstr>
      <vt:lpstr> 3. Avoid representational conflicts of interest </vt:lpstr>
      <vt:lpstr>Test Your Knowledge</vt:lpstr>
      <vt:lpstr>4. Avoid gifts and payments from interested parties (also called bribery)</vt:lpstr>
      <vt:lpstr>Test Your Knowledge</vt:lpstr>
      <vt:lpstr> 5. Avoid outside payment for government work </vt:lpstr>
      <vt:lpstr>Test Your Knowledge</vt:lpstr>
      <vt:lpstr> 6. Act impartially </vt:lpstr>
      <vt:lpstr>Test Your Knowledge</vt:lpstr>
      <vt:lpstr> 7. Safeguard government resources </vt:lpstr>
      <vt:lpstr>Test Your Knowledge</vt:lpstr>
      <vt:lpstr> 8. Safeguard confidential non-public information </vt:lpstr>
      <vt:lpstr>Test Your Knowledge</vt:lpstr>
      <vt:lpstr> 9. Disclose waste or illegal conduct by government officials to the appropriate authorities </vt:lpstr>
      <vt:lpstr>10. Abide by revolving door restrictions </vt:lpstr>
      <vt:lpstr>Test Your Knowledge</vt:lpstr>
      <vt:lpstr>Contact Us</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ServUS</dc:creator>
  <cp:lastModifiedBy>ServUS</cp:lastModifiedBy>
  <cp:revision>95</cp:revision>
  <cp:lastPrinted>2016-05-17T18:02:48Z</cp:lastPrinted>
  <dcterms:created xsi:type="dcterms:W3CDTF">2013-07-15T16:01:29Z</dcterms:created>
  <dcterms:modified xsi:type="dcterms:W3CDTF">2017-03-22T15:20:03Z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1D7267D1-6382-4D07-A5B5-8A0311AA514C</vt:lpwstr>
  </property>
  <property fmtid="{D5CDD505-2E9C-101B-9397-08002B2CF9AE}" pid="3" name="ArticulatePath">
    <vt:lpwstr>Ethics Training - Short (for Bds &amp; Comms) - 4.29.14</vt:lpwstr>
  </property>
</Properties>
</file>