
<file path=[Content_Types].xml><?xml version="1.0" encoding="utf-8"?>
<Types xmlns="http://schemas.openxmlformats.org/package/2006/content-types">
  <Default Extension="png" ContentType="image/png"/>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tags/tag5.xml" ContentType="application/vnd.openxmlformats-officedocument.presentationml.tags+xml"/>
  <Override PartName="/ppt/tags/tag6.xml" ContentType="application/vnd.openxmlformats-officedocument.presentationml.tags+xml"/>
  <Override PartName="/ppt/notesSlides/notesSlide1.xml" ContentType="application/vnd.openxmlformats-officedocument.presentationml.notesSlide+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notesSlides/notesSlide2.xml" ContentType="application/vnd.openxmlformats-officedocument.presentationml.notesSlide+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notesSlides/notesSlide3.xml" ContentType="application/vnd.openxmlformats-officedocument.presentationml.notesSlide+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64" r:id="rId1"/>
  </p:sldMasterIdLst>
  <p:notesMasterIdLst>
    <p:notesMasterId r:id="rId32"/>
  </p:notesMasterIdLst>
  <p:handoutMasterIdLst>
    <p:handoutMasterId r:id="rId33"/>
  </p:handoutMasterIdLst>
  <p:sldIdLst>
    <p:sldId id="256" r:id="rId2"/>
    <p:sldId id="262" r:id="rId3"/>
    <p:sldId id="261" r:id="rId4"/>
    <p:sldId id="263" r:id="rId5"/>
    <p:sldId id="265" r:id="rId6"/>
    <p:sldId id="279" r:id="rId7"/>
    <p:sldId id="280" r:id="rId8"/>
    <p:sldId id="300" r:id="rId9"/>
    <p:sldId id="301" r:id="rId10"/>
    <p:sldId id="299" r:id="rId11"/>
    <p:sldId id="284" r:id="rId12"/>
    <p:sldId id="281" r:id="rId13"/>
    <p:sldId id="282" r:id="rId14"/>
    <p:sldId id="302" r:id="rId15"/>
    <p:sldId id="283" r:id="rId16"/>
    <p:sldId id="286" r:id="rId17"/>
    <p:sldId id="288" r:id="rId18"/>
    <p:sldId id="266" r:id="rId19"/>
    <p:sldId id="269" r:id="rId20"/>
    <p:sldId id="270" r:id="rId21"/>
    <p:sldId id="267" r:id="rId22"/>
    <p:sldId id="310" r:id="rId23"/>
    <p:sldId id="271" r:id="rId24"/>
    <p:sldId id="272" r:id="rId25"/>
    <p:sldId id="268" r:id="rId26"/>
    <p:sldId id="291" r:id="rId27"/>
    <p:sldId id="273" r:id="rId28"/>
    <p:sldId id="275" r:id="rId29"/>
    <p:sldId id="274" r:id="rId30"/>
    <p:sldId id="260" r:id="rId31"/>
  </p:sldIdLst>
  <p:sldSz cx="9144000" cy="6858000" type="screen4x3"/>
  <p:notesSz cx="7102475" cy="9388475"/>
  <p:custDataLst>
    <p:tags r:id="rId34"/>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D571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237" autoAdjust="0"/>
  </p:normalViewPr>
  <p:slideViewPr>
    <p:cSldViewPr>
      <p:cViewPr>
        <p:scale>
          <a:sx n="80" d="100"/>
          <a:sy n="80" d="100"/>
        </p:scale>
        <p:origin x="-2514" y="-738"/>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gs" Target="tags/tag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handoutMaster" Target="handoutMasters/handoutMaster1.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F7BD1339-548C-49A3-B922-D2C8F4DFECFB}" type="doc">
      <dgm:prSet loTypeId="urn:microsoft.com/office/officeart/2005/8/layout/hProcess11" loCatId="process" qsTypeId="urn:microsoft.com/office/officeart/2005/8/quickstyle/simple1" qsCatId="simple" csTypeId="urn:microsoft.com/office/officeart/2005/8/colors/accent1_2" csCatId="accent1" phldr="1"/>
      <dgm:spPr/>
      <dgm:t>
        <a:bodyPr/>
        <a:lstStyle/>
        <a:p>
          <a:endParaRPr lang="en-US"/>
        </a:p>
      </dgm:t>
    </dgm:pt>
    <dgm:pt modelId="{95161B7E-29B0-48F3-B688-0E4744F35F3B}">
      <dgm:prSet/>
      <dgm:spPr/>
      <dgm:t>
        <a:bodyPr/>
        <a:lstStyle/>
        <a:p>
          <a:pPr rtl="0"/>
          <a:r>
            <a:rPr lang="en-US" b="1" dirty="0" smtClean="0">
              <a:latin typeface="Times New Roman" panose="02020603050405020304" pitchFamily="18" charset="0"/>
              <a:cs typeface="Times New Roman" panose="02020603050405020304" pitchFamily="18" charset="0"/>
            </a:rPr>
            <a:t>Investigations</a:t>
          </a:r>
          <a:endParaRPr lang="en-US" b="1" dirty="0">
            <a:latin typeface="Times New Roman" panose="02020603050405020304" pitchFamily="18" charset="0"/>
            <a:cs typeface="Times New Roman" panose="02020603050405020304" pitchFamily="18" charset="0"/>
          </a:endParaRPr>
        </a:p>
      </dgm:t>
    </dgm:pt>
    <dgm:pt modelId="{DFB94BFD-C012-47C2-9F2E-89FFEE5DE001}" type="parTrans" cxnId="{6B0EB668-FB8A-4857-9292-1CA7108E6661}">
      <dgm:prSet/>
      <dgm:spPr/>
      <dgm:t>
        <a:bodyPr/>
        <a:lstStyle/>
        <a:p>
          <a:endParaRPr lang="en-US"/>
        </a:p>
      </dgm:t>
    </dgm:pt>
    <dgm:pt modelId="{063DA738-4953-41A3-8F6B-1189747282F9}" type="sibTrans" cxnId="{6B0EB668-FB8A-4857-9292-1CA7108E6661}">
      <dgm:prSet/>
      <dgm:spPr/>
      <dgm:t>
        <a:bodyPr/>
        <a:lstStyle/>
        <a:p>
          <a:endParaRPr lang="en-US"/>
        </a:p>
      </dgm:t>
    </dgm:pt>
    <dgm:pt modelId="{A96BBA30-DE18-4840-AFD3-8DF078220681}">
      <dgm:prSet/>
      <dgm:spPr/>
      <dgm:t>
        <a:bodyPr/>
        <a:lstStyle/>
        <a:p>
          <a:pPr rtl="0"/>
          <a:r>
            <a:rPr lang="en-US" b="1" baseline="0" dirty="0" smtClean="0">
              <a:latin typeface="Times New Roman" panose="02020603050405020304" pitchFamily="18" charset="0"/>
              <a:cs typeface="Times New Roman" panose="02020603050405020304" pitchFamily="18" charset="0"/>
            </a:rPr>
            <a:t>Enforcement</a:t>
          </a:r>
          <a:endParaRPr lang="en-US" dirty="0">
            <a:latin typeface="Times New Roman" panose="02020603050405020304" pitchFamily="18" charset="0"/>
            <a:cs typeface="Times New Roman" panose="02020603050405020304" pitchFamily="18" charset="0"/>
          </a:endParaRPr>
        </a:p>
      </dgm:t>
    </dgm:pt>
    <dgm:pt modelId="{0F8D87F4-E20B-4C3F-8814-F545CAF0D437}" type="parTrans" cxnId="{A7526961-4DA0-430A-A5D9-9A2944C8C74E}">
      <dgm:prSet/>
      <dgm:spPr/>
      <dgm:t>
        <a:bodyPr/>
        <a:lstStyle/>
        <a:p>
          <a:endParaRPr lang="en-US"/>
        </a:p>
      </dgm:t>
    </dgm:pt>
    <dgm:pt modelId="{3911C674-BE97-4CFE-8FF7-C4499833D822}" type="sibTrans" cxnId="{A7526961-4DA0-430A-A5D9-9A2944C8C74E}">
      <dgm:prSet/>
      <dgm:spPr/>
      <dgm:t>
        <a:bodyPr/>
        <a:lstStyle/>
        <a:p>
          <a:endParaRPr lang="en-US"/>
        </a:p>
      </dgm:t>
    </dgm:pt>
    <dgm:pt modelId="{4BC0EDA3-D060-490C-A1AA-B5A2FEF2B342}">
      <dgm:prSet/>
      <dgm:spPr/>
      <dgm:t>
        <a:bodyPr/>
        <a:lstStyle/>
        <a:p>
          <a:pPr rtl="0"/>
          <a:endParaRPr lang="en-US" dirty="0"/>
        </a:p>
      </dgm:t>
    </dgm:pt>
    <dgm:pt modelId="{E41051C3-287A-4B3A-A318-AAD63D3B5452}" type="parTrans" cxnId="{62506571-84D4-413D-A854-A3618BE67B9C}">
      <dgm:prSet/>
      <dgm:spPr/>
      <dgm:t>
        <a:bodyPr/>
        <a:lstStyle/>
        <a:p>
          <a:endParaRPr lang="en-US"/>
        </a:p>
      </dgm:t>
    </dgm:pt>
    <dgm:pt modelId="{DFAC2F02-EB3D-49D5-86CD-2CA2A1E05E91}" type="sibTrans" cxnId="{62506571-84D4-413D-A854-A3618BE67B9C}">
      <dgm:prSet/>
      <dgm:spPr/>
      <dgm:t>
        <a:bodyPr/>
        <a:lstStyle/>
        <a:p>
          <a:endParaRPr lang="en-US"/>
        </a:p>
      </dgm:t>
    </dgm:pt>
    <dgm:pt modelId="{5EA273B5-4CAA-48D4-A68D-2DA9A583F8F1}" type="pres">
      <dgm:prSet presAssocID="{F7BD1339-548C-49A3-B922-D2C8F4DFECFB}" presName="Name0" presStyleCnt="0">
        <dgm:presLayoutVars>
          <dgm:dir/>
          <dgm:resizeHandles val="exact"/>
        </dgm:presLayoutVars>
      </dgm:prSet>
      <dgm:spPr/>
      <dgm:t>
        <a:bodyPr/>
        <a:lstStyle/>
        <a:p>
          <a:endParaRPr lang="en-US"/>
        </a:p>
      </dgm:t>
    </dgm:pt>
    <dgm:pt modelId="{D8E0721C-F1C4-49DD-B8CB-2504410B0810}" type="pres">
      <dgm:prSet presAssocID="{F7BD1339-548C-49A3-B922-D2C8F4DFECFB}" presName="arrow" presStyleLbl="bgShp" presStyleIdx="0" presStyleCnt="1"/>
      <dgm:spPr/>
    </dgm:pt>
    <dgm:pt modelId="{1976D776-550C-4179-B795-D28BFF3E8AE7}" type="pres">
      <dgm:prSet presAssocID="{F7BD1339-548C-49A3-B922-D2C8F4DFECFB}" presName="points" presStyleCnt="0"/>
      <dgm:spPr/>
    </dgm:pt>
    <dgm:pt modelId="{C4444F66-3CB1-470B-8A4F-B065BC90405A}" type="pres">
      <dgm:prSet presAssocID="{95161B7E-29B0-48F3-B688-0E4744F35F3B}" presName="compositeA" presStyleCnt="0"/>
      <dgm:spPr/>
    </dgm:pt>
    <dgm:pt modelId="{3EE24374-24A6-4BA2-B0A6-34E99FAABF51}" type="pres">
      <dgm:prSet presAssocID="{95161B7E-29B0-48F3-B688-0E4744F35F3B}" presName="textA" presStyleLbl="revTx" presStyleIdx="0" presStyleCnt="2">
        <dgm:presLayoutVars>
          <dgm:bulletEnabled val="1"/>
        </dgm:presLayoutVars>
      </dgm:prSet>
      <dgm:spPr/>
      <dgm:t>
        <a:bodyPr/>
        <a:lstStyle/>
        <a:p>
          <a:endParaRPr lang="en-US"/>
        </a:p>
      </dgm:t>
    </dgm:pt>
    <dgm:pt modelId="{A028CE88-B082-4C41-AA20-0D5AF02C9E0B}" type="pres">
      <dgm:prSet presAssocID="{95161B7E-29B0-48F3-B688-0E4744F35F3B}" presName="circleA" presStyleLbl="node1" presStyleIdx="0" presStyleCnt="2"/>
      <dgm:spPr/>
    </dgm:pt>
    <dgm:pt modelId="{2D78C2B1-1ADF-4FCD-B686-F977D3D67240}" type="pres">
      <dgm:prSet presAssocID="{95161B7E-29B0-48F3-B688-0E4744F35F3B}" presName="spaceA" presStyleCnt="0"/>
      <dgm:spPr/>
    </dgm:pt>
    <dgm:pt modelId="{C42BBA53-D9F3-4640-AB38-8573E3433017}" type="pres">
      <dgm:prSet presAssocID="{063DA738-4953-41A3-8F6B-1189747282F9}" presName="space" presStyleCnt="0"/>
      <dgm:spPr/>
    </dgm:pt>
    <dgm:pt modelId="{E08188E8-AC38-4B83-A59C-60C76DD62BAF}" type="pres">
      <dgm:prSet presAssocID="{A96BBA30-DE18-4840-AFD3-8DF078220681}" presName="compositeB" presStyleCnt="0"/>
      <dgm:spPr/>
    </dgm:pt>
    <dgm:pt modelId="{690AB064-06F6-44F9-81E4-7140548E33C5}" type="pres">
      <dgm:prSet presAssocID="{A96BBA30-DE18-4840-AFD3-8DF078220681}" presName="textB" presStyleLbl="revTx" presStyleIdx="1" presStyleCnt="2">
        <dgm:presLayoutVars>
          <dgm:bulletEnabled val="1"/>
        </dgm:presLayoutVars>
      </dgm:prSet>
      <dgm:spPr/>
      <dgm:t>
        <a:bodyPr/>
        <a:lstStyle/>
        <a:p>
          <a:endParaRPr lang="en-US"/>
        </a:p>
      </dgm:t>
    </dgm:pt>
    <dgm:pt modelId="{C01E84B1-37A8-4E5A-B1AD-9CC7C1DCFFEC}" type="pres">
      <dgm:prSet presAssocID="{A96BBA30-DE18-4840-AFD3-8DF078220681}" presName="circleB" presStyleLbl="node1" presStyleIdx="1" presStyleCnt="2"/>
      <dgm:spPr/>
    </dgm:pt>
    <dgm:pt modelId="{92E39D86-37FF-4D12-852F-D4B470A15F2E}" type="pres">
      <dgm:prSet presAssocID="{A96BBA30-DE18-4840-AFD3-8DF078220681}" presName="spaceB" presStyleCnt="0"/>
      <dgm:spPr/>
    </dgm:pt>
  </dgm:ptLst>
  <dgm:cxnLst>
    <dgm:cxn modelId="{3CB4DFF9-1E26-4CBA-B845-CD31FEE93398}" type="presOf" srcId="{F7BD1339-548C-49A3-B922-D2C8F4DFECFB}" destId="{5EA273B5-4CAA-48D4-A68D-2DA9A583F8F1}" srcOrd="0" destOrd="0" presId="urn:microsoft.com/office/officeart/2005/8/layout/hProcess11"/>
    <dgm:cxn modelId="{62506571-84D4-413D-A854-A3618BE67B9C}" srcId="{A96BBA30-DE18-4840-AFD3-8DF078220681}" destId="{4BC0EDA3-D060-490C-A1AA-B5A2FEF2B342}" srcOrd="0" destOrd="0" parTransId="{E41051C3-287A-4B3A-A318-AAD63D3B5452}" sibTransId="{DFAC2F02-EB3D-49D5-86CD-2CA2A1E05E91}"/>
    <dgm:cxn modelId="{F1BA02A7-2090-4DE6-92B9-1C6CFAABDEB1}" type="presOf" srcId="{4BC0EDA3-D060-490C-A1AA-B5A2FEF2B342}" destId="{690AB064-06F6-44F9-81E4-7140548E33C5}" srcOrd="0" destOrd="1" presId="urn:microsoft.com/office/officeart/2005/8/layout/hProcess11"/>
    <dgm:cxn modelId="{6B0EB668-FB8A-4857-9292-1CA7108E6661}" srcId="{F7BD1339-548C-49A3-B922-D2C8F4DFECFB}" destId="{95161B7E-29B0-48F3-B688-0E4744F35F3B}" srcOrd="0" destOrd="0" parTransId="{DFB94BFD-C012-47C2-9F2E-89FFEE5DE001}" sibTransId="{063DA738-4953-41A3-8F6B-1189747282F9}"/>
    <dgm:cxn modelId="{24A6F159-0282-4D50-B86B-EC950170D3A8}" type="presOf" srcId="{95161B7E-29B0-48F3-B688-0E4744F35F3B}" destId="{3EE24374-24A6-4BA2-B0A6-34E99FAABF51}" srcOrd="0" destOrd="0" presId="urn:microsoft.com/office/officeart/2005/8/layout/hProcess11"/>
    <dgm:cxn modelId="{04E84D44-ED5A-476E-80EA-698D9C1C0852}" type="presOf" srcId="{A96BBA30-DE18-4840-AFD3-8DF078220681}" destId="{690AB064-06F6-44F9-81E4-7140548E33C5}" srcOrd="0" destOrd="0" presId="urn:microsoft.com/office/officeart/2005/8/layout/hProcess11"/>
    <dgm:cxn modelId="{A7526961-4DA0-430A-A5D9-9A2944C8C74E}" srcId="{F7BD1339-548C-49A3-B922-D2C8F4DFECFB}" destId="{A96BBA30-DE18-4840-AFD3-8DF078220681}" srcOrd="1" destOrd="0" parTransId="{0F8D87F4-E20B-4C3F-8814-F545CAF0D437}" sibTransId="{3911C674-BE97-4CFE-8FF7-C4499833D822}"/>
    <dgm:cxn modelId="{A43DBB23-2C94-433F-8ACC-428A4A5A6F7C}" type="presParOf" srcId="{5EA273B5-4CAA-48D4-A68D-2DA9A583F8F1}" destId="{D8E0721C-F1C4-49DD-B8CB-2504410B0810}" srcOrd="0" destOrd="0" presId="urn:microsoft.com/office/officeart/2005/8/layout/hProcess11"/>
    <dgm:cxn modelId="{C6D6A51F-EA80-4704-83FB-EE0CCD7439B0}" type="presParOf" srcId="{5EA273B5-4CAA-48D4-A68D-2DA9A583F8F1}" destId="{1976D776-550C-4179-B795-D28BFF3E8AE7}" srcOrd="1" destOrd="0" presId="urn:microsoft.com/office/officeart/2005/8/layout/hProcess11"/>
    <dgm:cxn modelId="{AA78D9A1-7EAC-4678-8F09-E8AF8ECB37AA}" type="presParOf" srcId="{1976D776-550C-4179-B795-D28BFF3E8AE7}" destId="{C4444F66-3CB1-470B-8A4F-B065BC90405A}" srcOrd="0" destOrd="0" presId="urn:microsoft.com/office/officeart/2005/8/layout/hProcess11"/>
    <dgm:cxn modelId="{090D7D93-C161-4E09-A642-9B7C17761C04}" type="presParOf" srcId="{C4444F66-3CB1-470B-8A4F-B065BC90405A}" destId="{3EE24374-24A6-4BA2-B0A6-34E99FAABF51}" srcOrd="0" destOrd="0" presId="urn:microsoft.com/office/officeart/2005/8/layout/hProcess11"/>
    <dgm:cxn modelId="{A5E827A4-E85D-4219-B9A2-E00434384C4C}" type="presParOf" srcId="{C4444F66-3CB1-470B-8A4F-B065BC90405A}" destId="{A028CE88-B082-4C41-AA20-0D5AF02C9E0B}" srcOrd="1" destOrd="0" presId="urn:microsoft.com/office/officeart/2005/8/layout/hProcess11"/>
    <dgm:cxn modelId="{0C31C719-C2AA-4114-B01C-6287D11A4DCB}" type="presParOf" srcId="{C4444F66-3CB1-470B-8A4F-B065BC90405A}" destId="{2D78C2B1-1ADF-4FCD-B686-F977D3D67240}" srcOrd="2" destOrd="0" presId="urn:microsoft.com/office/officeart/2005/8/layout/hProcess11"/>
    <dgm:cxn modelId="{372C7543-EFC3-4B8E-A2C0-C766ECD7E4AA}" type="presParOf" srcId="{1976D776-550C-4179-B795-D28BFF3E8AE7}" destId="{C42BBA53-D9F3-4640-AB38-8573E3433017}" srcOrd="1" destOrd="0" presId="urn:microsoft.com/office/officeart/2005/8/layout/hProcess11"/>
    <dgm:cxn modelId="{3F33EF55-C749-4314-8953-9AABC39B365E}" type="presParOf" srcId="{1976D776-550C-4179-B795-D28BFF3E8AE7}" destId="{E08188E8-AC38-4B83-A59C-60C76DD62BAF}" srcOrd="2" destOrd="0" presId="urn:microsoft.com/office/officeart/2005/8/layout/hProcess11"/>
    <dgm:cxn modelId="{6BC2506B-87B3-47F7-8680-5617B189C01E}" type="presParOf" srcId="{E08188E8-AC38-4B83-A59C-60C76DD62BAF}" destId="{690AB064-06F6-44F9-81E4-7140548E33C5}" srcOrd="0" destOrd="0" presId="urn:microsoft.com/office/officeart/2005/8/layout/hProcess11"/>
    <dgm:cxn modelId="{B8EA8FC5-9DA9-490C-B1EC-53A23265D7AB}" type="presParOf" srcId="{E08188E8-AC38-4B83-A59C-60C76DD62BAF}" destId="{C01E84B1-37A8-4E5A-B1AD-9CC7C1DCFFEC}" srcOrd="1" destOrd="0" presId="urn:microsoft.com/office/officeart/2005/8/layout/hProcess11"/>
    <dgm:cxn modelId="{55288889-F4D0-4F3F-B404-505CFE9005CF}" type="presParOf" srcId="{E08188E8-AC38-4B83-A59C-60C76DD62BAF}" destId="{92E39D86-37FF-4D12-852F-D4B470A15F2E}" srcOrd="2" destOrd="0" presId="urn:microsoft.com/office/officeart/2005/8/layout/hProcess1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8E0721C-F1C4-49DD-B8CB-2504410B0810}">
      <dsp:nvSpPr>
        <dsp:cNvPr id="0" name=""/>
        <dsp:cNvSpPr/>
      </dsp:nvSpPr>
      <dsp:spPr>
        <a:xfrm>
          <a:off x="0" y="1243488"/>
          <a:ext cx="8229600" cy="1657985"/>
        </a:xfrm>
        <a:prstGeom prst="notchedRightArrow">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3EE24374-24A6-4BA2-B0A6-34E99FAABF51}">
      <dsp:nvSpPr>
        <dsp:cNvPr id="0" name=""/>
        <dsp:cNvSpPr/>
      </dsp:nvSpPr>
      <dsp:spPr>
        <a:xfrm>
          <a:off x="90" y="0"/>
          <a:ext cx="3612906" cy="165798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70256" tIns="270256" rIns="270256" bIns="270256" numCol="1" spcCol="1270" anchor="b" anchorCtr="0">
          <a:noAutofit/>
        </a:bodyPr>
        <a:lstStyle/>
        <a:p>
          <a:pPr lvl="0" algn="ctr" defTabSz="1689100" rtl="0">
            <a:lnSpc>
              <a:spcPct val="90000"/>
            </a:lnSpc>
            <a:spcBef>
              <a:spcPct val="0"/>
            </a:spcBef>
            <a:spcAft>
              <a:spcPct val="35000"/>
            </a:spcAft>
          </a:pPr>
          <a:r>
            <a:rPr lang="en-US" sz="3800" b="1" kern="1200" dirty="0" smtClean="0">
              <a:latin typeface="Times New Roman" panose="02020603050405020304" pitchFamily="18" charset="0"/>
              <a:cs typeface="Times New Roman" panose="02020603050405020304" pitchFamily="18" charset="0"/>
            </a:rPr>
            <a:t>Investigations</a:t>
          </a:r>
          <a:endParaRPr lang="en-US" sz="3800" b="1" kern="1200" dirty="0">
            <a:latin typeface="Times New Roman" panose="02020603050405020304" pitchFamily="18" charset="0"/>
            <a:cs typeface="Times New Roman" panose="02020603050405020304" pitchFamily="18" charset="0"/>
          </a:endParaRPr>
        </a:p>
      </dsp:txBody>
      <dsp:txXfrm>
        <a:off x="90" y="0"/>
        <a:ext cx="3612906" cy="1657985"/>
      </dsp:txXfrm>
    </dsp:sp>
    <dsp:sp modelId="{A028CE88-B082-4C41-AA20-0D5AF02C9E0B}">
      <dsp:nvSpPr>
        <dsp:cNvPr id="0" name=""/>
        <dsp:cNvSpPr/>
      </dsp:nvSpPr>
      <dsp:spPr>
        <a:xfrm>
          <a:off x="1599295" y="1865233"/>
          <a:ext cx="414496" cy="414496"/>
        </a:xfrm>
        <a:prstGeom prst="ellipse">
          <a:avLst/>
        </a:prstGeom>
        <a:solidFill>
          <a:schemeClr val="accent1">
            <a:hueOff val="0"/>
            <a:satOff val="0"/>
            <a:lumOff val="0"/>
            <a:alphaOff val="0"/>
          </a:schemeClr>
        </a:solidFill>
        <a:ln w="1397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690AB064-06F6-44F9-81E4-7140548E33C5}">
      <dsp:nvSpPr>
        <dsp:cNvPr id="0" name=""/>
        <dsp:cNvSpPr/>
      </dsp:nvSpPr>
      <dsp:spPr>
        <a:xfrm>
          <a:off x="3793642" y="2486977"/>
          <a:ext cx="3612906" cy="165798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70256" tIns="270256" rIns="270256" bIns="270256" numCol="1" spcCol="1270" anchor="t" anchorCtr="1">
          <a:noAutofit/>
        </a:bodyPr>
        <a:lstStyle/>
        <a:p>
          <a:pPr lvl="0" algn="l" defTabSz="1689100" rtl="0">
            <a:lnSpc>
              <a:spcPct val="90000"/>
            </a:lnSpc>
            <a:spcBef>
              <a:spcPct val="0"/>
            </a:spcBef>
            <a:spcAft>
              <a:spcPct val="35000"/>
            </a:spcAft>
          </a:pPr>
          <a:r>
            <a:rPr lang="en-US" sz="3800" b="1" kern="1200" baseline="0" dirty="0" smtClean="0">
              <a:latin typeface="Times New Roman" panose="02020603050405020304" pitchFamily="18" charset="0"/>
              <a:cs typeface="Times New Roman" panose="02020603050405020304" pitchFamily="18" charset="0"/>
            </a:rPr>
            <a:t>Enforcement</a:t>
          </a:r>
          <a:endParaRPr lang="en-US" sz="3800" kern="1200" dirty="0">
            <a:latin typeface="Times New Roman" panose="02020603050405020304" pitchFamily="18" charset="0"/>
            <a:cs typeface="Times New Roman" panose="02020603050405020304" pitchFamily="18" charset="0"/>
          </a:endParaRPr>
        </a:p>
        <a:p>
          <a:pPr marL="285750" lvl="1" indent="-285750" algn="l" defTabSz="1333500" rtl="0">
            <a:lnSpc>
              <a:spcPct val="90000"/>
            </a:lnSpc>
            <a:spcBef>
              <a:spcPct val="0"/>
            </a:spcBef>
            <a:spcAft>
              <a:spcPct val="15000"/>
            </a:spcAft>
            <a:buChar char="••"/>
          </a:pPr>
          <a:endParaRPr lang="en-US" sz="3000" kern="1200" dirty="0"/>
        </a:p>
      </dsp:txBody>
      <dsp:txXfrm>
        <a:off x="3793642" y="2486977"/>
        <a:ext cx="3612906" cy="1657985"/>
      </dsp:txXfrm>
    </dsp:sp>
    <dsp:sp modelId="{C01E84B1-37A8-4E5A-B1AD-9CC7C1DCFFEC}">
      <dsp:nvSpPr>
        <dsp:cNvPr id="0" name=""/>
        <dsp:cNvSpPr/>
      </dsp:nvSpPr>
      <dsp:spPr>
        <a:xfrm>
          <a:off x="5392847" y="1865233"/>
          <a:ext cx="414496" cy="414496"/>
        </a:xfrm>
        <a:prstGeom prst="ellipse">
          <a:avLst/>
        </a:prstGeom>
        <a:solidFill>
          <a:schemeClr val="accent1">
            <a:hueOff val="0"/>
            <a:satOff val="0"/>
            <a:lumOff val="0"/>
            <a:alphaOff val="0"/>
          </a:schemeClr>
        </a:solidFill>
        <a:ln w="1397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Tree>
</dsp:drawing>
</file>

<file path=ppt/diagrams/layout1.xml><?xml version="1.0" encoding="utf-8"?>
<dgm:layoutDef xmlns:dgm="http://schemas.openxmlformats.org/drawingml/2006/diagram" xmlns:a="http://schemas.openxmlformats.org/drawingml/2006/main" uniqueId="urn:microsoft.com/office/officeart/2005/8/layout/hProcess11">
  <dgm:title val=""/>
  <dgm:desc val=""/>
  <dgm:catLst>
    <dgm:cat type="process" pri="8000"/>
    <dgm:cat type="convert" pri="14000"/>
  </dgm:catLst>
  <dgm:sampData useDef="1">
    <dgm:dataModel>
      <dgm:pt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alg type="composite"/>
    <dgm:shape xmlns:r="http://schemas.openxmlformats.org/officeDocument/2006/relationships" r:blip="">
      <dgm:adjLst/>
    </dgm:shape>
    <dgm:presOf/>
    <dgm:choose name="Name1">
      <dgm:if name="Name2" func="var" arg="dir" op="equ" val="norm">
        <dgm:constrLst>
          <dgm:constr type="w" for="ch" forName="arrow" refType="w"/>
          <dgm:constr type="h" for="ch" forName="arrow" refType="h" fact="0.4"/>
          <dgm:constr type="ctrY" for="ch" forName="arrow" refType="h" fact="0.5"/>
          <dgm:constr type="l" for="ch" forName="arrow"/>
          <dgm:constr type="w" for="ch" forName="points" refType="w" fact="0.9"/>
          <dgm:constr type="h" for="ch" forName="points" refType="h"/>
          <dgm:constr type="t" for="ch" forName="points"/>
          <dgm:constr type="l" for="ch" forName="points"/>
        </dgm:constrLst>
      </dgm:if>
      <dgm:else name="Name3">
        <dgm:constrLst>
          <dgm:constr type="w" for="ch" forName="arrow" refType="w"/>
          <dgm:constr type="h" for="ch" forName="arrow" refType="h" fact="0.4"/>
          <dgm:constr type="ctrY" for="ch" forName="arrow" refType="h" fact="0.5"/>
          <dgm:constr type="r" for="ch" forName="arrow" refType="w"/>
          <dgm:constr type="w" for="ch" forName="points" refType="w" fact="0.9"/>
          <dgm:constr type="h" for="ch" forName="points" refType="h"/>
          <dgm:constr type="t" for="ch" forName="points"/>
          <dgm:constr type="r" for="ch" forName="points" refType="w"/>
        </dgm:constrLst>
      </dgm:else>
    </dgm:choose>
    <dgm:ruleLst/>
    <dgm:layoutNode name="arrow" styleLbl="bgShp">
      <dgm:alg type="sp"/>
      <dgm:choose name="Name4">
        <dgm:if name="Name5" func="var" arg="dir" op="equ" val="norm">
          <dgm:shape xmlns:r="http://schemas.openxmlformats.org/officeDocument/2006/relationships" type="notchedRightArrow" r:blip="">
            <dgm:adjLst/>
          </dgm:shape>
        </dgm:if>
        <dgm:else name="Name6">
          <dgm:shape xmlns:r="http://schemas.openxmlformats.org/officeDocument/2006/relationships" rot="180" type="notchedRightArrow" r:blip="">
            <dgm:adjLst/>
          </dgm:shape>
        </dgm:else>
      </dgm:choose>
      <dgm:presOf/>
      <dgm:constrLst/>
      <dgm:ruleLst/>
    </dgm:layoutNode>
    <dgm:layoutNode name="points">
      <dgm:choose name="Name7">
        <dgm:if name="Name8" func="var" arg="dir" op="equ" val="norm">
          <dgm:alg type="lin">
            <dgm:param type="linDir" val="fromL"/>
          </dgm:alg>
        </dgm:if>
        <dgm:else name="Name9">
          <dgm:alg type="lin">
            <dgm:param type="linDir" val="fromR"/>
          </dgm:alg>
        </dgm:else>
      </dgm:choose>
      <dgm:shape xmlns:r="http://schemas.openxmlformats.org/officeDocument/2006/relationships" r:blip="">
        <dgm:adjLst/>
      </dgm:shape>
      <dgm:presOf/>
      <dgm:constrLst>
        <dgm:constr type="w" for="ch" forName="compositeA" refType="w"/>
        <dgm:constr type="h" for="ch" forName="compositeA" refType="h"/>
        <dgm:constr type="w" for="ch" forName="compositeB" refType="w" refFor="ch" refForName="compositeA" op="equ"/>
        <dgm:constr type="h" for="ch" forName="compositeB" refType="h" refFor="ch" refForName="compositeA" op="equ"/>
        <dgm:constr type="primFontSz" for="des" ptType="node" op="equ" val="65"/>
        <dgm:constr type="w" for="ch" forName="space" refType="w" refFor="ch" refForName="compositeA" op="equ" fact="0.05"/>
      </dgm:constrLst>
      <dgm:ruleLst/>
      <dgm:forEach name="Name10" axis="ch" ptType="node">
        <dgm:choose name="Name11">
          <dgm:if name="Name12" axis="self" ptType="node" func="posOdd" op="equ" val="1">
            <dgm:layoutNode name="compositeA">
              <dgm:alg type="composite"/>
              <dgm:shape xmlns:r="http://schemas.openxmlformats.org/officeDocument/2006/relationships" r:blip="">
                <dgm:adjLst/>
              </dgm:shape>
              <dgm:presOf/>
              <dgm:constrLst>
                <dgm:constr type="w" for="ch" forName="textA" refType="w"/>
                <dgm:constr type="h" for="ch" forName="textA" refType="h" fact="0.4"/>
                <dgm:constr type="t" for="ch" forName="textA"/>
                <dgm:constr type="l" for="ch" forName="textA"/>
                <dgm:constr type="h" for="ch" forName="circleA" refType="h" fact="0.1"/>
                <dgm:constr type="h" for="ch" forName="circleA" refType="w" op="lte"/>
                <dgm:constr type="w" for="ch" forName="circleA" refType="h" refFor="ch" refForName="circleA" op="equ"/>
                <dgm:constr type="ctrY" for="ch" forName="circleA" refType="h" fact="0.5"/>
                <dgm:constr type="ctrX" for="ch" forName="circleA" refType="w" refFor="ch" refForName="textA" fact="0.5"/>
                <dgm:constr type="w" for="ch" forName="spaceA" refType="w"/>
                <dgm:constr type="h" for="ch" forName="spaceA" refType="h" fact="0.4"/>
                <dgm:constr type="b" for="ch" forName="spaceA" refType="h"/>
                <dgm:constr type="l" for="ch" forName="spaceA"/>
              </dgm:constrLst>
              <dgm:ruleLst/>
              <dgm:layoutNode name="textA" styleLbl="revTx">
                <dgm:varLst>
                  <dgm:bulletEnabled val="1"/>
                </dgm:varLst>
                <dgm:alg type="tx">
                  <dgm:param type="txAnchorVert" val="b"/>
                  <dgm:param type="txAnchorVertCh" val="b"/>
                  <dgm:param type="txAnchorHorzCh" val="ctr"/>
                </dgm:alg>
                <dgm:shape xmlns:r="http://schemas.openxmlformats.org/officeDocument/2006/relationships" type="rect" r:blip="">
                  <dgm:adjLst/>
                </dgm:shape>
                <dgm:presOf axis="desOrSelf" ptType="node"/>
                <dgm:constrLst/>
                <dgm:ruleLst>
                  <dgm:rule type="primFontSz" val="5" fact="NaN" max="NaN"/>
                </dgm:ruleLst>
              </dgm:layoutNode>
              <dgm:layoutNode name="circleA">
                <dgm:alg type="sp"/>
                <dgm:shape xmlns:r="http://schemas.openxmlformats.org/officeDocument/2006/relationships" type="ellipse" r:blip="">
                  <dgm:adjLst/>
                </dgm:shape>
                <dgm:presOf/>
                <dgm:constrLst/>
                <dgm:ruleLst/>
              </dgm:layoutNode>
              <dgm:layoutNode name="spaceA">
                <dgm:alg type="sp"/>
                <dgm:shape xmlns:r="http://schemas.openxmlformats.org/officeDocument/2006/relationships" r:blip="">
                  <dgm:adjLst/>
                </dgm:shape>
                <dgm:presOf/>
                <dgm:constrLst/>
                <dgm:ruleLst/>
              </dgm:layoutNode>
            </dgm:layoutNode>
          </dgm:if>
          <dgm:else name="Name13">
            <dgm:layoutNode name="compositeB">
              <dgm:alg type="composite"/>
              <dgm:shape xmlns:r="http://schemas.openxmlformats.org/officeDocument/2006/relationships" r:blip="">
                <dgm:adjLst/>
              </dgm:shape>
              <dgm:presOf/>
              <dgm:constrLst>
                <dgm:constr type="w" for="ch" forName="textB" refType="w"/>
                <dgm:constr type="h" for="ch" forName="textB" refType="h" fact="0.4"/>
                <dgm:constr type="b" for="ch" forName="textB" refType="h"/>
                <dgm:constr type="l" for="ch" forName="textB"/>
                <dgm:constr type="h" for="ch" forName="circleB" refType="h" fact="0.1"/>
                <dgm:constr type="w" for="ch" forName="circleB" refType="h" refFor="ch" refForName="circleB" op="equ"/>
                <dgm:constr type="h" for="ch" forName="circleB" refType="w" op="lte"/>
                <dgm:constr type="ctrY" for="ch" forName="circleB" refType="h" fact="0.5"/>
                <dgm:constr type="ctrX" for="ch" forName="circleB" refType="w" refFor="ch" refForName="textB" fact="0.5"/>
                <dgm:constr type="w" for="ch" forName="spaceB" refType="w"/>
                <dgm:constr type="h" for="ch" forName="spaceB" refType="h" fact="0.4"/>
                <dgm:constr type="t" for="ch" forName="spaceB"/>
                <dgm:constr type="l" for="ch" forName="spaceB"/>
              </dgm:constrLst>
              <dgm:ruleLst/>
              <dgm:layoutNode name="textB" styleLbl="revTx">
                <dgm:varLst>
                  <dgm:bulletEnabled val="1"/>
                </dgm:varLst>
                <dgm:alg type="tx">
                  <dgm:param type="txAnchorVert" val="t"/>
                  <dgm:param type="txAnchorVertCh" val="t"/>
                  <dgm:param type="txAnchorHorzCh" val="ctr"/>
                </dgm:alg>
                <dgm:shape xmlns:r="http://schemas.openxmlformats.org/officeDocument/2006/relationships" type="rect" r:blip="">
                  <dgm:adjLst/>
                </dgm:shape>
                <dgm:presOf axis="desOrSelf" ptType="node"/>
                <dgm:constrLst/>
                <dgm:ruleLst>
                  <dgm:rule type="primFontSz" val="5" fact="NaN" max="NaN"/>
                </dgm:ruleLst>
              </dgm:layoutNode>
              <dgm:layoutNode name="circleB">
                <dgm:alg type="sp"/>
                <dgm:shape xmlns:r="http://schemas.openxmlformats.org/officeDocument/2006/relationships" type="ellipse" r:blip="">
                  <dgm:adjLst/>
                </dgm:shape>
                <dgm:presOf/>
                <dgm:constrLst/>
                <dgm:ruleLst/>
              </dgm:layoutNode>
              <dgm:layoutNode name="spaceB">
                <dgm:alg type="sp"/>
                <dgm:shape xmlns:r="http://schemas.openxmlformats.org/officeDocument/2006/relationships" r:blip="">
                  <dgm:adjLst/>
                </dgm:shape>
                <dgm:presOf/>
                <dgm:constrLst/>
                <dgm:ruleLst/>
              </dgm:layoutNode>
            </dgm:layoutNode>
          </dgm:else>
        </dgm:choose>
        <dgm:forEach name="Name14" axis="followSib" ptType="sibTrans" cnt="1">
          <dgm:layoutNode name="space">
            <dgm:alg type="sp"/>
            <dgm:shape xmlns:r="http://schemas.openxmlformats.org/officeDocument/2006/relationships" r:blip="">
              <dgm:adjLst/>
            </dgm:shape>
            <dgm:presOf/>
            <dgm:constrLst/>
            <dgm:ruleLst/>
          </dgm:layoutNode>
        </dgm:forEach>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7739" cy="469424"/>
          </a:xfrm>
          <a:prstGeom prst="rect">
            <a:avLst/>
          </a:prstGeom>
        </p:spPr>
        <p:txBody>
          <a:bodyPr vert="horz" lIns="94218" tIns="47108" rIns="94218" bIns="47108" rtlCol="0"/>
          <a:lstStyle>
            <a:lvl1pPr algn="l">
              <a:defRPr sz="1200"/>
            </a:lvl1pPr>
          </a:lstStyle>
          <a:p>
            <a:endParaRPr lang="en-US" dirty="0"/>
          </a:p>
        </p:txBody>
      </p:sp>
      <p:sp>
        <p:nvSpPr>
          <p:cNvPr id="3" name="Date Placeholder 2"/>
          <p:cNvSpPr>
            <a:spLocks noGrp="1"/>
          </p:cNvSpPr>
          <p:nvPr>
            <p:ph type="dt" sz="quarter" idx="1"/>
          </p:nvPr>
        </p:nvSpPr>
        <p:spPr>
          <a:xfrm>
            <a:off x="4023093" y="0"/>
            <a:ext cx="3077739" cy="469424"/>
          </a:xfrm>
          <a:prstGeom prst="rect">
            <a:avLst/>
          </a:prstGeom>
        </p:spPr>
        <p:txBody>
          <a:bodyPr vert="horz" lIns="94218" tIns="47108" rIns="94218" bIns="47108" rtlCol="0"/>
          <a:lstStyle>
            <a:lvl1pPr algn="r">
              <a:defRPr sz="1200"/>
            </a:lvl1pPr>
          </a:lstStyle>
          <a:p>
            <a:fld id="{E648CAA5-C42F-4166-8760-650E3DD8811D}" type="datetimeFigureOut">
              <a:rPr lang="en-US" smtClean="0"/>
              <a:t>10/26/2017</a:t>
            </a:fld>
            <a:endParaRPr lang="en-US" dirty="0"/>
          </a:p>
        </p:txBody>
      </p:sp>
      <p:sp>
        <p:nvSpPr>
          <p:cNvPr id="4" name="Footer Placeholder 3"/>
          <p:cNvSpPr>
            <a:spLocks noGrp="1"/>
          </p:cNvSpPr>
          <p:nvPr>
            <p:ph type="ftr" sz="quarter" idx="2"/>
          </p:nvPr>
        </p:nvSpPr>
        <p:spPr>
          <a:xfrm>
            <a:off x="0" y="8917422"/>
            <a:ext cx="3077739" cy="469424"/>
          </a:xfrm>
          <a:prstGeom prst="rect">
            <a:avLst/>
          </a:prstGeom>
        </p:spPr>
        <p:txBody>
          <a:bodyPr vert="horz" lIns="94218" tIns="47108" rIns="94218" bIns="47108" rtlCol="0" anchor="b"/>
          <a:lstStyle>
            <a:lvl1pPr algn="l">
              <a:defRPr sz="1200"/>
            </a:lvl1pPr>
          </a:lstStyle>
          <a:p>
            <a:endParaRPr lang="en-US" dirty="0"/>
          </a:p>
        </p:txBody>
      </p:sp>
      <p:sp>
        <p:nvSpPr>
          <p:cNvPr id="5" name="Slide Number Placeholder 4"/>
          <p:cNvSpPr>
            <a:spLocks noGrp="1"/>
          </p:cNvSpPr>
          <p:nvPr>
            <p:ph type="sldNum" sz="quarter" idx="3"/>
          </p:nvPr>
        </p:nvSpPr>
        <p:spPr>
          <a:xfrm>
            <a:off x="4023093" y="8917422"/>
            <a:ext cx="3077739" cy="469424"/>
          </a:xfrm>
          <a:prstGeom prst="rect">
            <a:avLst/>
          </a:prstGeom>
        </p:spPr>
        <p:txBody>
          <a:bodyPr vert="horz" lIns="94218" tIns="47108" rIns="94218" bIns="47108" rtlCol="0" anchor="b"/>
          <a:lstStyle>
            <a:lvl1pPr algn="r">
              <a:defRPr sz="1200"/>
            </a:lvl1pPr>
          </a:lstStyle>
          <a:p>
            <a:fld id="{B9AE380F-BB4F-4DCD-B8AF-2592F9A51A59}" type="slidenum">
              <a:rPr lang="en-US" smtClean="0"/>
              <a:t>‹#›</a:t>
            </a:fld>
            <a:endParaRPr lang="en-US" dirty="0"/>
          </a:p>
        </p:txBody>
      </p:sp>
    </p:spTree>
    <p:extLst>
      <p:ext uri="{BB962C8B-B14F-4D97-AF65-F5344CB8AC3E}">
        <p14:creationId xmlns:p14="http://schemas.microsoft.com/office/powerpoint/2010/main" val="390299366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7739" cy="469424"/>
          </a:xfrm>
          <a:prstGeom prst="rect">
            <a:avLst/>
          </a:prstGeom>
        </p:spPr>
        <p:txBody>
          <a:bodyPr vert="horz" lIns="94218" tIns="47108" rIns="94218" bIns="47108" rtlCol="0"/>
          <a:lstStyle>
            <a:lvl1pPr algn="l">
              <a:defRPr sz="1200"/>
            </a:lvl1pPr>
          </a:lstStyle>
          <a:p>
            <a:endParaRPr lang="en-US" dirty="0"/>
          </a:p>
        </p:txBody>
      </p:sp>
      <p:sp>
        <p:nvSpPr>
          <p:cNvPr id="3" name="Date Placeholder 2"/>
          <p:cNvSpPr>
            <a:spLocks noGrp="1"/>
          </p:cNvSpPr>
          <p:nvPr>
            <p:ph type="dt" idx="1"/>
          </p:nvPr>
        </p:nvSpPr>
        <p:spPr>
          <a:xfrm>
            <a:off x="4023093" y="0"/>
            <a:ext cx="3077739" cy="469424"/>
          </a:xfrm>
          <a:prstGeom prst="rect">
            <a:avLst/>
          </a:prstGeom>
        </p:spPr>
        <p:txBody>
          <a:bodyPr vert="horz" lIns="94218" tIns="47108" rIns="94218" bIns="47108" rtlCol="0"/>
          <a:lstStyle>
            <a:lvl1pPr algn="r">
              <a:defRPr sz="1200"/>
            </a:lvl1pPr>
          </a:lstStyle>
          <a:p>
            <a:fld id="{07684EB7-F448-4631-9ED2-FA100EAB946D}" type="datetimeFigureOut">
              <a:rPr lang="en-US" smtClean="0"/>
              <a:t>10/26/2017</a:t>
            </a:fld>
            <a:endParaRPr lang="en-US" dirty="0"/>
          </a:p>
        </p:txBody>
      </p:sp>
      <p:sp>
        <p:nvSpPr>
          <p:cNvPr id="4" name="Slide Image Placeholder 3"/>
          <p:cNvSpPr>
            <a:spLocks noGrp="1" noRot="1" noChangeAspect="1"/>
          </p:cNvSpPr>
          <p:nvPr>
            <p:ph type="sldImg" idx="2"/>
          </p:nvPr>
        </p:nvSpPr>
        <p:spPr>
          <a:xfrm>
            <a:off x="1204913" y="704850"/>
            <a:ext cx="4692650" cy="3519488"/>
          </a:xfrm>
          <a:prstGeom prst="rect">
            <a:avLst/>
          </a:prstGeom>
          <a:noFill/>
          <a:ln w="12700">
            <a:solidFill>
              <a:prstClr val="black"/>
            </a:solidFill>
          </a:ln>
        </p:spPr>
        <p:txBody>
          <a:bodyPr vert="horz" lIns="94218" tIns="47108" rIns="94218" bIns="47108" rtlCol="0" anchor="ctr"/>
          <a:lstStyle/>
          <a:p>
            <a:endParaRPr lang="en-US" dirty="0"/>
          </a:p>
        </p:txBody>
      </p:sp>
      <p:sp>
        <p:nvSpPr>
          <p:cNvPr id="5" name="Notes Placeholder 4"/>
          <p:cNvSpPr>
            <a:spLocks noGrp="1"/>
          </p:cNvSpPr>
          <p:nvPr>
            <p:ph type="body" sz="quarter" idx="3"/>
          </p:nvPr>
        </p:nvSpPr>
        <p:spPr>
          <a:xfrm>
            <a:off x="710248" y="4459526"/>
            <a:ext cx="5681980" cy="4224814"/>
          </a:xfrm>
          <a:prstGeom prst="rect">
            <a:avLst/>
          </a:prstGeom>
        </p:spPr>
        <p:txBody>
          <a:bodyPr vert="horz" lIns="94218" tIns="47108" rIns="94218" bIns="47108"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917422"/>
            <a:ext cx="3077739" cy="469424"/>
          </a:xfrm>
          <a:prstGeom prst="rect">
            <a:avLst/>
          </a:prstGeom>
        </p:spPr>
        <p:txBody>
          <a:bodyPr vert="horz" lIns="94218" tIns="47108" rIns="94218" bIns="47108" rtlCol="0" anchor="b"/>
          <a:lstStyle>
            <a:lvl1pPr algn="l">
              <a:defRPr sz="1200"/>
            </a:lvl1pPr>
          </a:lstStyle>
          <a:p>
            <a:endParaRPr lang="en-US" dirty="0"/>
          </a:p>
        </p:txBody>
      </p:sp>
      <p:sp>
        <p:nvSpPr>
          <p:cNvPr id="7" name="Slide Number Placeholder 6"/>
          <p:cNvSpPr>
            <a:spLocks noGrp="1"/>
          </p:cNvSpPr>
          <p:nvPr>
            <p:ph type="sldNum" sz="quarter" idx="5"/>
          </p:nvPr>
        </p:nvSpPr>
        <p:spPr>
          <a:xfrm>
            <a:off x="4023093" y="8917422"/>
            <a:ext cx="3077739" cy="469424"/>
          </a:xfrm>
          <a:prstGeom prst="rect">
            <a:avLst/>
          </a:prstGeom>
        </p:spPr>
        <p:txBody>
          <a:bodyPr vert="horz" lIns="94218" tIns="47108" rIns="94218" bIns="47108" rtlCol="0" anchor="b"/>
          <a:lstStyle>
            <a:lvl1pPr algn="r">
              <a:defRPr sz="1200"/>
            </a:lvl1pPr>
          </a:lstStyle>
          <a:p>
            <a:fld id="{AA55EA34-8FC4-4206-A9A9-8FEC28CAEB7D}" type="slidenum">
              <a:rPr lang="en-US" smtClean="0"/>
              <a:t>‹#›</a:t>
            </a:fld>
            <a:endParaRPr lang="en-US" dirty="0"/>
          </a:p>
        </p:txBody>
      </p:sp>
    </p:spTree>
    <p:extLst>
      <p:ext uri="{BB962C8B-B14F-4D97-AF65-F5344CB8AC3E}">
        <p14:creationId xmlns:p14="http://schemas.microsoft.com/office/powerpoint/2010/main" val="78245917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conflicts of interest provisions in the Ethics Act</a:t>
            </a:r>
          </a:p>
          <a:p>
            <a:pPr marL="621799" lvl="2" indent="-263794">
              <a:spcBef>
                <a:spcPts val="412"/>
              </a:spcBef>
              <a:buSzPct val="68000"/>
              <a:buFont typeface="Wingdings 3"/>
              <a:buChar char=""/>
            </a:pPr>
            <a:r>
              <a:rPr lang="en-US" dirty="0" smtClean="0"/>
              <a:t>Because the definition of employee includes “a member of a District government board or commission, whether or not for compensation.”</a:t>
            </a:r>
          </a:p>
          <a:p>
            <a:r>
              <a:rPr lang="en-US" dirty="0" smtClean="0"/>
              <a:t>Financial Disclosure Statement filing requirements because the definition of “Public official” includes:</a:t>
            </a:r>
          </a:p>
          <a:p>
            <a:pPr lvl="2"/>
            <a:r>
              <a:rPr lang="en-US" sz="1800" dirty="0"/>
              <a:t>A Member of the State Board of Education</a:t>
            </a:r>
          </a:p>
          <a:p>
            <a:pPr lvl="2"/>
            <a:r>
              <a:rPr lang="en-US" sz="1800" dirty="0"/>
              <a:t>A Member of the Boards &amp; Commissions found in § 1-523.01(e)</a:t>
            </a:r>
          </a:p>
          <a:p>
            <a:r>
              <a:rPr lang="en-US" dirty="0" smtClean="0"/>
              <a:t>Local Hatch Act</a:t>
            </a:r>
          </a:p>
          <a:p>
            <a:pPr lvl="1"/>
            <a:r>
              <a:rPr lang="en-US" dirty="0" smtClean="0"/>
              <a:t>Applies to Board and Commission members nominated pursuant to </a:t>
            </a:r>
            <a:r>
              <a:rPr lang="en-US" dirty="0" smtClean="0">
                <a:latin typeface="Times New Roman"/>
                <a:cs typeface="Times New Roman"/>
              </a:rPr>
              <a:t>§</a:t>
            </a:r>
            <a:r>
              <a:rPr lang="en-US" dirty="0" smtClean="0"/>
              <a:t> 2(e) of the Confirmation Act of 1978 and </a:t>
            </a:r>
          </a:p>
          <a:p>
            <a:pPr marL="405112" lvl="1"/>
            <a:r>
              <a:rPr lang="en-US" dirty="0" smtClean="0">
                <a:latin typeface="Times New Roman"/>
                <a:cs typeface="Times New Roman"/>
              </a:rPr>
              <a:t>    § </a:t>
            </a:r>
            <a:r>
              <a:rPr lang="en-US" dirty="0" smtClean="0"/>
              <a:t>2(f) (when the political activity relates to the subject </a:t>
            </a:r>
          </a:p>
          <a:p>
            <a:pPr marL="405112" lvl="1"/>
            <a:r>
              <a:rPr lang="en-US" dirty="0" smtClean="0"/>
              <a:t>   matter the member’s board or commission regulates.</a:t>
            </a:r>
          </a:p>
          <a:p>
            <a:r>
              <a:rPr lang="en-US" dirty="0" smtClean="0"/>
              <a:t>Federal criminal statutes may also apply:</a:t>
            </a:r>
          </a:p>
          <a:p>
            <a:pPr lvl="1"/>
            <a:r>
              <a:rPr lang="en-US" dirty="0" smtClean="0"/>
              <a:t>18 U.S.C. </a:t>
            </a:r>
            <a:r>
              <a:rPr lang="en-US" dirty="0" smtClean="0">
                <a:latin typeface="Times New Roman"/>
                <a:cs typeface="Times New Roman"/>
              </a:rPr>
              <a:t>§§</a:t>
            </a:r>
            <a:r>
              <a:rPr lang="en-US" dirty="0" smtClean="0"/>
              <a:t> 201-209</a:t>
            </a:r>
          </a:p>
          <a:p>
            <a:pPr lvl="1"/>
            <a:r>
              <a:rPr lang="en-US" dirty="0" smtClean="0"/>
              <a:t>Some exceptions for Special Government Employees (130 days)</a:t>
            </a:r>
          </a:p>
          <a:p>
            <a:pPr marL="405112" lvl="1"/>
            <a:endParaRPr lang="en-US" dirty="0"/>
          </a:p>
        </p:txBody>
      </p:sp>
    </p:spTree>
    <p:extLst>
      <p:ext uri="{BB962C8B-B14F-4D97-AF65-F5344CB8AC3E}">
        <p14:creationId xmlns:p14="http://schemas.microsoft.com/office/powerpoint/2010/main" val="51051070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BADD069-B185-2548-9093-2608FE358953}" type="slidenum">
              <a:rPr lang="en-US" smtClean="0">
                <a:solidFill>
                  <a:prstClr val="black"/>
                </a:solidFill>
              </a:rPr>
              <a:pPr/>
              <a:t>12</a:t>
            </a:fld>
            <a:endParaRPr lang="en-US" dirty="0">
              <a:solidFill>
                <a:prstClr val="black"/>
              </a:solidFill>
            </a:endParaRPr>
          </a:p>
        </p:txBody>
      </p:sp>
    </p:spTree>
    <p:extLst>
      <p:ext uri="{BB962C8B-B14F-4D97-AF65-F5344CB8AC3E}">
        <p14:creationId xmlns:p14="http://schemas.microsoft.com/office/powerpoint/2010/main" val="320571036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That would prohibit the use of their official authority for political purposes and prohibit them from soliciting funds from any person or entity that would likely come before them in their official capacity.  </a:t>
            </a:r>
          </a:p>
        </p:txBody>
      </p:sp>
      <p:sp>
        <p:nvSpPr>
          <p:cNvPr id="4" name="Slide Number Placeholder 3"/>
          <p:cNvSpPr>
            <a:spLocks noGrp="1"/>
          </p:cNvSpPr>
          <p:nvPr>
            <p:ph type="sldNum" sz="quarter" idx="10"/>
          </p:nvPr>
        </p:nvSpPr>
        <p:spPr/>
        <p:txBody>
          <a:bodyPr/>
          <a:lstStyle/>
          <a:p>
            <a:fld id="{0BADD069-B185-2548-9093-2608FE358953}" type="slidenum">
              <a:rPr lang="en-US" smtClean="0">
                <a:solidFill>
                  <a:prstClr val="black"/>
                </a:solidFill>
              </a:rPr>
              <a:pPr/>
              <a:t>15</a:t>
            </a:fld>
            <a:endParaRPr lang="en-US" dirty="0">
              <a:solidFill>
                <a:prstClr val="black"/>
              </a:solidFill>
            </a:endParaRPr>
          </a:p>
        </p:txBody>
      </p:sp>
    </p:spTree>
    <p:extLst>
      <p:ext uri="{BB962C8B-B14F-4D97-AF65-F5344CB8AC3E}">
        <p14:creationId xmlns:p14="http://schemas.microsoft.com/office/powerpoint/2010/main" val="3128618914"/>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8.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7.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8.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12" name="Picture 11" descr="9_02.jpg"/>
          <p:cNvPicPr preferRelativeResize="0">
            <a:picLocks/>
          </p:cNvPicPr>
          <p:nvPr/>
        </p:nvPicPr>
        <p:blipFill>
          <a:blip r:embed="rId2">
            <a:duotone>
              <a:schemeClr val="accent1">
                <a:shade val="45000"/>
                <a:satMod val="135000"/>
              </a:schemeClr>
              <a:prstClr val="white"/>
            </a:duotone>
          </a:blip>
          <a:stretch>
            <a:fillRect/>
          </a:stretch>
        </p:blipFill>
        <p:spPr>
          <a:xfrm>
            <a:off x="7754112" y="0"/>
            <a:ext cx="73152" cy="6858000"/>
          </a:xfrm>
          <a:prstGeom prst="rect">
            <a:avLst/>
          </a:prstGeom>
        </p:spPr>
      </p:pic>
      <p:pic>
        <p:nvPicPr>
          <p:cNvPr id="7" name="Picture 6" descr="1_05.jpg"/>
          <p:cNvPicPr>
            <a:picLocks noChangeAspect="1"/>
          </p:cNvPicPr>
          <p:nvPr/>
        </p:nvPicPr>
        <p:blipFill>
          <a:blip r:embed="rId3"/>
          <a:stretch>
            <a:fillRect/>
          </a:stretch>
        </p:blipFill>
        <p:spPr>
          <a:xfrm>
            <a:off x="7810500" y="0"/>
            <a:ext cx="1333500" cy="6858000"/>
          </a:xfrm>
          <a:prstGeom prst="rect">
            <a:avLst/>
          </a:prstGeom>
        </p:spPr>
      </p:pic>
      <p:grpSp>
        <p:nvGrpSpPr>
          <p:cNvPr id="4" name="Group 17"/>
          <p:cNvGrpSpPr/>
          <p:nvPr/>
        </p:nvGrpSpPr>
        <p:grpSpPr>
          <a:xfrm>
            <a:off x="0" y="6630352"/>
            <a:ext cx="9144000" cy="228600"/>
            <a:chOff x="0" y="6582727"/>
            <a:chExt cx="9144000" cy="228600"/>
          </a:xfrm>
        </p:grpSpPr>
        <p:sp>
          <p:nvSpPr>
            <p:cNvPr id="10" name="Rectangle 9"/>
            <p:cNvSpPr/>
            <p:nvPr/>
          </p:nvSpPr>
          <p:spPr>
            <a:xfrm>
              <a:off x="7813040" y="6582727"/>
              <a:ext cx="1330960" cy="228600"/>
            </a:xfrm>
            <a:prstGeom prst="rect">
              <a:avLst/>
            </a:prstGeom>
            <a:solidFill>
              <a:schemeClr val="bg1">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p:cNvSpPr/>
            <p:nvPr/>
          </p:nvSpPr>
          <p:spPr>
            <a:xfrm>
              <a:off x="6134101" y="6582727"/>
              <a:ext cx="1609724" cy="228600"/>
            </a:xfrm>
            <a:prstGeom prst="rect">
              <a:avLst/>
            </a:prstGeom>
            <a:solidFill>
              <a:schemeClr val="bg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p:cNvSpPr/>
            <p:nvPr/>
          </p:nvSpPr>
          <p:spPr>
            <a:xfrm>
              <a:off x="0" y="6582727"/>
              <a:ext cx="6096000" cy="228600"/>
            </a:xfrm>
            <a:prstGeom prst="rect">
              <a:avLst/>
            </a:prstGeom>
            <a:solidFill>
              <a:schemeClr val="bg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2" name="Title 1"/>
          <p:cNvSpPr>
            <a:spLocks noGrp="1"/>
          </p:cNvSpPr>
          <p:nvPr>
            <p:ph type="ctrTitle"/>
          </p:nvPr>
        </p:nvSpPr>
        <p:spPr>
          <a:xfrm>
            <a:off x="457200" y="1371600"/>
            <a:ext cx="6781800" cy="1069975"/>
          </a:xfrm>
        </p:spPr>
        <p:txBody>
          <a:bodyPr bIns="0" anchor="b" anchorCtr="0">
            <a:noAutofit/>
          </a:bodyPr>
          <a:lstStyle>
            <a:lvl1pPr>
              <a:defRPr sz="4200" baseline="0"/>
            </a:lvl1pPr>
          </a:lstStyle>
          <a:p>
            <a:r>
              <a:rPr lang="en-US" smtClean="0"/>
              <a:t>Click to edit Master title style</a:t>
            </a:r>
            <a:endParaRPr lang="en-US" dirty="0"/>
          </a:p>
        </p:txBody>
      </p:sp>
      <p:sp>
        <p:nvSpPr>
          <p:cNvPr id="3" name="Subtitle 2"/>
          <p:cNvSpPr>
            <a:spLocks noGrp="1"/>
          </p:cNvSpPr>
          <p:nvPr>
            <p:ph type="subTitle" idx="1"/>
          </p:nvPr>
        </p:nvSpPr>
        <p:spPr>
          <a:xfrm>
            <a:off x="457200" y="2438400"/>
            <a:ext cx="6781800" cy="762000"/>
          </a:xfrm>
        </p:spPr>
        <p:txBody>
          <a:bodyPr lIns="0" tIns="0" rIns="0">
            <a:normAutofit/>
          </a:bodyPr>
          <a:lstStyle>
            <a:lvl1pPr marL="0" indent="0" algn="l">
              <a:buNone/>
              <a:defRPr sz="2400" baseline="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19" name="Date Placeholder 18"/>
          <p:cNvSpPr>
            <a:spLocks noGrp="1"/>
          </p:cNvSpPr>
          <p:nvPr>
            <p:ph type="dt" sz="half" idx="10"/>
          </p:nvPr>
        </p:nvSpPr>
        <p:spPr>
          <a:xfrm>
            <a:off x="6210300" y="6610350"/>
            <a:ext cx="1524000" cy="228600"/>
          </a:xfrm>
        </p:spPr>
        <p:txBody>
          <a:bodyPr/>
          <a:lstStyle/>
          <a:p>
            <a:fld id="{C8D35B46-B0AA-4A6E-9A67-E2FB62526FF0}" type="datetimeFigureOut">
              <a:rPr lang="en-US" smtClean="0"/>
              <a:t>10/26/2017</a:t>
            </a:fld>
            <a:endParaRPr lang="en-US" dirty="0"/>
          </a:p>
        </p:txBody>
      </p:sp>
      <p:sp>
        <p:nvSpPr>
          <p:cNvPr id="20" name="Slide Number Placeholder 19"/>
          <p:cNvSpPr>
            <a:spLocks noGrp="1"/>
          </p:cNvSpPr>
          <p:nvPr>
            <p:ph type="sldNum" sz="quarter" idx="11"/>
          </p:nvPr>
        </p:nvSpPr>
        <p:spPr>
          <a:xfrm>
            <a:off x="7924800" y="6610350"/>
            <a:ext cx="1198880" cy="228600"/>
          </a:xfrm>
        </p:spPr>
        <p:txBody>
          <a:bodyPr/>
          <a:lstStyle/>
          <a:p>
            <a:fld id="{F9AB836A-B321-4EA7-AB86-01EF4678B129}" type="slidenum">
              <a:rPr lang="en-US" smtClean="0"/>
              <a:t>‹#›</a:t>
            </a:fld>
            <a:endParaRPr lang="en-US" dirty="0"/>
          </a:p>
        </p:txBody>
      </p:sp>
      <p:sp>
        <p:nvSpPr>
          <p:cNvPr id="21" name="Footer Placeholder 20"/>
          <p:cNvSpPr>
            <a:spLocks noGrp="1"/>
          </p:cNvSpPr>
          <p:nvPr>
            <p:ph type="ftr" sz="quarter" idx="12"/>
          </p:nvPr>
        </p:nvSpPr>
        <p:spPr>
          <a:xfrm>
            <a:off x="457200" y="6611112"/>
            <a:ext cx="5600700" cy="228600"/>
          </a:xfrm>
        </p:spPr>
        <p:txBody>
          <a:bodyPr/>
          <a:lstStyle/>
          <a:p>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grpSp>
        <p:nvGrpSpPr>
          <p:cNvPr id="4" name="Group 10"/>
          <p:cNvGrpSpPr/>
          <p:nvPr/>
        </p:nvGrpSpPr>
        <p:grpSpPr>
          <a:xfrm>
            <a:off x="0" y="6631305"/>
            <a:ext cx="9144000" cy="228600"/>
            <a:chOff x="0" y="6583680"/>
            <a:chExt cx="9144000" cy="228600"/>
          </a:xfrm>
        </p:grpSpPr>
        <p:sp>
          <p:nvSpPr>
            <p:cNvPr id="12" name="Rectangle 11"/>
            <p:cNvSpPr/>
            <p:nvPr/>
          </p:nvSpPr>
          <p:spPr>
            <a:xfrm>
              <a:off x="8763000" y="6583680"/>
              <a:ext cx="381000" cy="228600"/>
            </a:xfrm>
            <a:prstGeom prst="rect">
              <a:avLst/>
            </a:prstGeom>
            <a:solidFill>
              <a:schemeClr val="bg1">
                <a:alpha val="30196"/>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12"/>
            <p:cNvSpPr/>
            <p:nvPr/>
          </p:nvSpPr>
          <p:spPr>
            <a:xfrm>
              <a:off x="7142480" y="6583680"/>
              <a:ext cx="1581912" cy="228600"/>
            </a:xfrm>
            <a:prstGeom prst="rect">
              <a:avLst/>
            </a:prstGeom>
            <a:solidFill>
              <a:schemeClr val="bg1">
                <a:alpha val="30196"/>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Rectangle 20"/>
            <p:cNvSpPr/>
            <p:nvPr/>
          </p:nvSpPr>
          <p:spPr>
            <a:xfrm>
              <a:off x="0" y="6583680"/>
              <a:ext cx="7101840" cy="228600"/>
            </a:xfrm>
            <a:prstGeom prst="rect">
              <a:avLst/>
            </a:prstGeom>
            <a:solidFill>
              <a:schemeClr val="bg1">
                <a:alpha val="29804"/>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22" name="Date Placeholder 21"/>
          <p:cNvSpPr>
            <a:spLocks noGrp="1"/>
          </p:cNvSpPr>
          <p:nvPr>
            <p:ph type="dt" sz="half" idx="10"/>
          </p:nvPr>
        </p:nvSpPr>
        <p:spPr/>
        <p:txBody>
          <a:bodyPr/>
          <a:lstStyle/>
          <a:p>
            <a:fld id="{C8D35B46-B0AA-4A6E-9A67-E2FB62526FF0}" type="datetimeFigureOut">
              <a:rPr lang="en-US" smtClean="0"/>
              <a:t>10/26/2017</a:t>
            </a:fld>
            <a:endParaRPr lang="en-US" dirty="0"/>
          </a:p>
        </p:txBody>
      </p:sp>
      <p:sp>
        <p:nvSpPr>
          <p:cNvPr id="23" name="Slide Number Placeholder 22"/>
          <p:cNvSpPr>
            <a:spLocks noGrp="1"/>
          </p:cNvSpPr>
          <p:nvPr>
            <p:ph type="sldNum" sz="quarter" idx="11"/>
          </p:nvPr>
        </p:nvSpPr>
        <p:spPr/>
        <p:txBody>
          <a:bodyPr/>
          <a:lstStyle/>
          <a:p>
            <a:fld id="{F9AB836A-B321-4EA7-AB86-01EF4678B129}" type="slidenum">
              <a:rPr lang="en-US" smtClean="0"/>
              <a:t>‹#›</a:t>
            </a:fld>
            <a:endParaRPr lang="en-US" dirty="0"/>
          </a:p>
        </p:txBody>
      </p:sp>
      <p:sp>
        <p:nvSpPr>
          <p:cNvPr id="24" name="Footer Placeholder 23"/>
          <p:cNvSpPr>
            <a:spLocks noGrp="1"/>
          </p:cNvSpPr>
          <p:nvPr>
            <p:ph type="ftr" sz="quarter" idx="12"/>
          </p:nvPr>
        </p:nvSpPr>
        <p:spPr/>
        <p:txBody>
          <a:bodyPr/>
          <a:lstStyle/>
          <a:p>
            <a:endParaRPr lang="en-US" dirty="0"/>
          </a:p>
        </p:txBody>
      </p:sp>
      <p:pic>
        <p:nvPicPr>
          <p:cNvPr id="11" name="Picture 10" descr="bar_06.png"/>
          <p:cNvPicPr>
            <a:picLocks noChangeAspect="1"/>
          </p:cNvPicPr>
          <p:nvPr/>
        </p:nvPicPr>
        <p:blipFill>
          <a:blip r:embed="rId2">
            <a:duotone>
              <a:schemeClr val="accent2">
                <a:shade val="45000"/>
                <a:satMod val="135000"/>
              </a:schemeClr>
              <a:prstClr val="white"/>
            </a:duotone>
          </a:blip>
          <a:stretch>
            <a:fillRect/>
          </a:stretch>
        </p:blipFill>
        <p:spPr>
          <a:xfrm>
            <a:off x="0" y="403860"/>
            <a:ext cx="9144000" cy="53340"/>
          </a:xfrm>
          <a:prstGeom prst="rect">
            <a:avLst/>
          </a:prstGeom>
        </p:spPr>
      </p:pic>
      <p:pic>
        <p:nvPicPr>
          <p:cNvPr id="14" name="Picture 13" descr="2_01.jpg"/>
          <p:cNvPicPr>
            <a:picLocks noChangeAspect="1"/>
          </p:cNvPicPr>
          <p:nvPr/>
        </p:nvPicPr>
        <p:blipFill>
          <a:blip r:embed="rId3"/>
          <a:stretch>
            <a:fillRect/>
          </a:stretch>
        </p:blipFill>
        <p:spPr>
          <a:xfrm>
            <a:off x="0" y="0"/>
            <a:ext cx="9144000" cy="403860"/>
          </a:xfrm>
          <a:prstGeom prst="rect">
            <a:avLst/>
          </a:prstGeom>
        </p:spPr>
      </p:pic>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589085"/>
            <a:ext cx="2057400" cy="5537078"/>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585216"/>
            <a:ext cx="6019800" cy="5541264"/>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grpSp>
        <p:nvGrpSpPr>
          <p:cNvPr id="4" name="Group 10"/>
          <p:cNvGrpSpPr/>
          <p:nvPr/>
        </p:nvGrpSpPr>
        <p:grpSpPr>
          <a:xfrm>
            <a:off x="0" y="6631305"/>
            <a:ext cx="9144000" cy="228600"/>
            <a:chOff x="0" y="6583680"/>
            <a:chExt cx="9144000" cy="228600"/>
          </a:xfrm>
        </p:grpSpPr>
        <p:sp>
          <p:nvSpPr>
            <p:cNvPr id="12" name="Rectangle 11"/>
            <p:cNvSpPr/>
            <p:nvPr/>
          </p:nvSpPr>
          <p:spPr>
            <a:xfrm>
              <a:off x="8763000" y="6583680"/>
              <a:ext cx="381000" cy="228600"/>
            </a:xfrm>
            <a:prstGeom prst="rect">
              <a:avLst/>
            </a:prstGeom>
            <a:solidFill>
              <a:schemeClr val="bg1">
                <a:alpha val="30196"/>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12"/>
            <p:cNvSpPr/>
            <p:nvPr/>
          </p:nvSpPr>
          <p:spPr>
            <a:xfrm>
              <a:off x="7142480" y="6583680"/>
              <a:ext cx="1581912" cy="228600"/>
            </a:xfrm>
            <a:prstGeom prst="rect">
              <a:avLst/>
            </a:prstGeom>
            <a:solidFill>
              <a:schemeClr val="bg1">
                <a:alpha val="30196"/>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Rectangle 20"/>
            <p:cNvSpPr/>
            <p:nvPr/>
          </p:nvSpPr>
          <p:spPr>
            <a:xfrm>
              <a:off x="0" y="6583680"/>
              <a:ext cx="7101840" cy="228600"/>
            </a:xfrm>
            <a:prstGeom prst="rect">
              <a:avLst/>
            </a:prstGeom>
            <a:solidFill>
              <a:schemeClr val="bg1">
                <a:alpha val="29804"/>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22" name="Date Placeholder 21"/>
          <p:cNvSpPr>
            <a:spLocks noGrp="1"/>
          </p:cNvSpPr>
          <p:nvPr>
            <p:ph type="dt" sz="half" idx="10"/>
          </p:nvPr>
        </p:nvSpPr>
        <p:spPr/>
        <p:txBody>
          <a:bodyPr/>
          <a:lstStyle/>
          <a:p>
            <a:fld id="{C8D35B46-B0AA-4A6E-9A67-E2FB62526FF0}" type="datetimeFigureOut">
              <a:rPr lang="en-US" smtClean="0"/>
              <a:t>10/26/2017</a:t>
            </a:fld>
            <a:endParaRPr lang="en-US" dirty="0"/>
          </a:p>
        </p:txBody>
      </p:sp>
      <p:sp>
        <p:nvSpPr>
          <p:cNvPr id="23" name="Slide Number Placeholder 22"/>
          <p:cNvSpPr>
            <a:spLocks noGrp="1"/>
          </p:cNvSpPr>
          <p:nvPr>
            <p:ph type="sldNum" sz="quarter" idx="11"/>
          </p:nvPr>
        </p:nvSpPr>
        <p:spPr/>
        <p:txBody>
          <a:bodyPr/>
          <a:lstStyle/>
          <a:p>
            <a:fld id="{F9AB836A-B321-4EA7-AB86-01EF4678B129}" type="slidenum">
              <a:rPr lang="en-US" smtClean="0"/>
              <a:t>‹#›</a:t>
            </a:fld>
            <a:endParaRPr lang="en-US" dirty="0"/>
          </a:p>
        </p:txBody>
      </p:sp>
      <p:sp>
        <p:nvSpPr>
          <p:cNvPr id="24" name="Footer Placeholder 23"/>
          <p:cNvSpPr>
            <a:spLocks noGrp="1"/>
          </p:cNvSpPr>
          <p:nvPr>
            <p:ph type="ftr" sz="quarter" idx="12"/>
          </p:nvPr>
        </p:nvSpPr>
        <p:spPr/>
        <p:txBody>
          <a:bodyPr/>
          <a:lstStyle/>
          <a:p>
            <a:endParaRPr lang="en-US" dirty="0"/>
          </a:p>
        </p:txBody>
      </p:sp>
      <p:pic>
        <p:nvPicPr>
          <p:cNvPr id="11" name="Picture 10" descr="bar_06.png"/>
          <p:cNvPicPr>
            <a:picLocks noChangeAspect="1"/>
          </p:cNvPicPr>
          <p:nvPr/>
        </p:nvPicPr>
        <p:blipFill>
          <a:blip r:embed="rId2">
            <a:duotone>
              <a:schemeClr val="accent2">
                <a:shade val="45000"/>
                <a:satMod val="135000"/>
              </a:schemeClr>
              <a:prstClr val="white"/>
            </a:duotone>
          </a:blip>
          <a:stretch>
            <a:fillRect/>
          </a:stretch>
        </p:blipFill>
        <p:spPr>
          <a:xfrm>
            <a:off x="0" y="403860"/>
            <a:ext cx="9144000" cy="53340"/>
          </a:xfrm>
          <a:prstGeom prst="rect">
            <a:avLst/>
          </a:prstGeom>
        </p:spPr>
      </p:pic>
      <p:pic>
        <p:nvPicPr>
          <p:cNvPr id="14" name="Picture 13" descr="2_01.jpg"/>
          <p:cNvPicPr>
            <a:picLocks noChangeAspect="1"/>
          </p:cNvPicPr>
          <p:nvPr/>
        </p:nvPicPr>
        <p:blipFill>
          <a:blip r:embed="rId3"/>
          <a:stretch>
            <a:fillRect/>
          </a:stretch>
        </p:blipFill>
        <p:spPr>
          <a:xfrm>
            <a:off x="0" y="0"/>
            <a:ext cx="9144000" cy="403860"/>
          </a:xfrm>
          <a:prstGeom prst="rect">
            <a:avLst/>
          </a:prstGeom>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grpSp>
        <p:nvGrpSpPr>
          <p:cNvPr id="4" name="Group 20"/>
          <p:cNvGrpSpPr/>
          <p:nvPr/>
        </p:nvGrpSpPr>
        <p:grpSpPr>
          <a:xfrm>
            <a:off x="0" y="6631305"/>
            <a:ext cx="9144000" cy="228600"/>
            <a:chOff x="0" y="6583680"/>
            <a:chExt cx="9144000" cy="228600"/>
          </a:xfrm>
        </p:grpSpPr>
        <p:sp>
          <p:nvSpPr>
            <p:cNvPr id="32" name="Rectangle 31"/>
            <p:cNvSpPr/>
            <p:nvPr/>
          </p:nvSpPr>
          <p:spPr>
            <a:xfrm>
              <a:off x="8763000" y="6583680"/>
              <a:ext cx="381000" cy="228600"/>
            </a:xfrm>
            <a:prstGeom prst="rect">
              <a:avLst/>
            </a:prstGeom>
            <a:solidFill>
              <a:schemeClr val="bg1">
                <a:alpha val="30196"/>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3" name="Rectangle 32"/>
            <p:cNvSpPr/>
            <p:nvPr/>
          </p:nvSpPr>
          <p:spPr>
            <a:xfrm>
              <a:off x="7142480" y="6583680"/>
              <a:ext cx="1581912" cy="228600"/>
            </a:xfrm>
            <a:prstGeom prst="rect">
              <a:avLst/>
            </a:prstGeom>
            <a:solidFill>
              <a:schemeClr val="bg1">
                <a:alpha val="30196"/>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4" name="Rectangle 33"/>
            <p:cNvSpPr/>
            <p:nvPr/>
          </p:nvSpPr>
          <p:spPr>
            <a:xfrm>
              <a:off x="0" y="6583680"/>
              <a:ext cx="7101840" cy="228600"/>
            </a:xfrm>
            <a:prstGeom prst="rect">
              <a:avLst/>
            </a:prstGeom>
            <a:solidFill>
              <a:schemeClr val="bg1">
                <a:alpha val="29804"/>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pic>
        <p:nvPicPr>
          <p:cNvPr id="13" name="Picture 12" descr="bar_06.png"/>
          <p:cNvPicPr>
            <a:picLocks noChangeAspect="1"/>
          </p:cNvPicPr>
          <p:nvPr/>
        </p:nvPicPr>
        <p:blipFill>
          <a:blip r:embed="rId2">
            <a:duotone>
              <a:schemeClr val="accent2">
                <a:shade val="45000"/>
                <a:satMod val="135000"/>
              </a:schemeClr>
              <a:prstClr val="white"/>
            </a:duotone>
          </a:blip>
          <a:stretch>
            <a:fillRect/>
          </a:stretch>
        </p:blipFill>
        <p:spPr>
          <a:xfrm>
            <a:off x="0" y="403860"/>
            <a:ext cx="9144000" cy="53340"/>
          </a:xfrm>
          <a:prstGeom prst="rect">
            <a:avLst/>
          </a:prstGeom>
        </p:spPr>
      </p:pic>
      <p:pic>
        <p:nvPicPr>
          <p:cNvPr id="10" name="Picture 9" descr="2_01.jpg"/>
          <p:cNvPicPr>
            <a:picLocks noChangeAspect="1"/>
          </p:cNvPicPr>
          <p:nvPr/>
        </p:nvPicPr>
        <p:blipFill>
          <a:blip r:embed="rId3"/>
          <a:stretch>
            <a:fillRect/>
          </a:stretch>
        </p:blipFill>
        <p:spPr>
          <a:xfrm>
            <a:off x="0" y="0"/>
            <a:ext cx="9144000" cy="403860"/>
          </a:xfrm>
          <a:prstGeom prst="rect">
            <a:avLst/>
          </a:prstGeom>
        </p:spPr>
      </p:pic>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7" name="Date Placeholder 16"/>
          <p:cNvSpPr>
            <a:spLocks noGrp="1"/>
          </p:cNvSpPr>
          <p:nvPr>
            <p:ph type="dt" sz="half" idx="10"/>
          </p:nvPr>
        </p:nvSpPr>
        <p:spPr/>
        <p:txBody>
          <a:bodyPr/>
          <a:lstStyle/>
          <a:p>
            <a:fld id="{C8D35B46-B0AA-4A6E-9A67-E2FB62526FF0}" type="datetimeFigureOut">
              <a:rPr lang="en-US" smtClean="0"/>
              <a:t>10/26/2017</a:t>
            </a:fld>
            <a:endParaRPr lang="en-US" dirty="0"/>
          </a:p>
        </p:txBody>
      </p:sp>
      <p:sp>
        <p:nvSpPr>
          <p:cNvPr id="18" name="Slide Number Placeholder 17"/>
          <p:cNvSpPr>
            <a:spLocks noGrp="1"/>
          </p:cNvSpPr>
          <p:nvPr>
            <p:ph type="sldNum" sz="quarter" idx="11"/>
          </p:nvPr>
        </p:nvSpPr>
        <p:spPr/>
        <p:txBody>
          <a:bodyPr/>
          <a:lstStyle/>
          <a:p>
            <a:fld id="{F9AB836A-B321-4EA7-AB86-01EF4678B129}" type="slidenum">
              <a:rPr lang="en-US" smtClean="0"/>
              <a:t>‹#›</a:t>
            </a:fld>
            <a:endParaRPr lang="en-US" dirty="0"/>
          </a:p>
        </p:txBody>
      </p:sp>
      <p:sp>
        <p:nvSpPr>
          <p:cNvPr id="20" name="Footer Placeholder 19"/>
          <p:cNvSpPr>
            <a:spLocks noGrp="1"/>
          </p:cNvSpPr>
          <p:nvPr>
            <p:ph type="ftr" sz="quarter" idx="12"/>
          </p:nvPr>
        </p:nvSpPr>
        <p:spPr/>
        <p:txBody>
          <a:bodyPr/>
          <a:lstStyle/>
          <a:p>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grpSp>
        <p:nvGrpSpPr>
          <p:cNvPr id="4" name="Group 22"/>
          <p:cNvGrpSpPr/>
          <p:nvPr/>
        </p:nvGrpSpPr>
        <p:grpSpPr>
          <a:xfrm>
            <a:off x="1438274" y="6629400"/>
            <a:ext cx="7705726" cy="228600"/>
            <a:chOff x="1438274" y="6629400"/>
            <a:chExt cx="7705726" cy="228600"/>
          </a:xfrm>
        </p:grpSpPr>
        <p:sp>
          <p:nvSpPr>
            <p:cNvPr id="27" name="Rectangle 26"/>
            <p:cNvSpPr/>
            <p:nvPr/>
          </p:nvSpPr>
          <p:spPr>
            <a:xfrm>
              <a:off x="8763000" y="6629400"/>
              <a:ext cx="381000" cy="228600"/>
            </a:xfrm>
            <a:prstGeom prst="rect">
              <a:avLst/>
            </a:prstGeom>
            <a:solidFill>
              <a:schemeClr val="bg1">
                <a:alpha val="30196"/>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8" name="Rectangle 27"/>
            <p:cNvSpPr/>
            <p:nvPr/>
          </p:nvSpPr>
          <p:spPr>
            <a:xfrm>
              <a:off x="7142480" y="6629400"/>
              <a:ext cx="1581912" cy="228600"/>
            </a:xfrm>
            <a:prstGeom prst="rect">
              <a:avLst/>
            </a:prstGeom>
            <a:solidFill>
              <a:schemeClr val="bg1">
                <a:alpha val="30196"/>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9" name="Rectangle 28"/>
            <p:cNvSpPr/>
            <p:nvPr/>
          </p:nvSpPr>
          <p:spPr>
            <a:xfrm>
              <a:off x="1438274" y="6629400"/>
              <a:ext cx="5663565" cy="228600"/>
            </a:xfrm>
            <a:prstGeom prst="rect">
              <a:avLst/>
            </a:prstGeom>
            <a:solidFill>
              <a:schemeClr val="bg1">
                <a:alpha val="29804"/>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2" name="Title 1"/>
          <p:cNvSpPr>
            <a:spLocks noGrp="1"/>
          </p:cNvSpPr>
          <p:nvPr>
            <p:ph type="title"/>
          </p:nvPr>
        </p:nvSpPr>
        <p:spPr>
          <a:xfrm>
            <a:off x="1752600" y="5245101"/>
            <a:ext cx="6934199" cy="1155700"/>
          </a:xfrm>
        </p:spPr>
        <p:txBody>
          <a:bodyPr anchor="t">
            <a:normAutofit/>
          </a:bodyPr>
          <a:lstStyle>
            <a:lvl1pPr algn="r">
              <a:defRPr sz="4200" b="0" i="0" cap="none" baseline="0"/>
            </a:lvl1pPr>
          </a:lstStyle>
          <a:p>
            <a:r>
              <a:rPr lang="en-US" smtClean="0"/>
              <a:t>Click to edit Master title style</a:t>
            </a:r>
            <a:endParaRPr lang="en-US" dirty="0"/>
          </a:p>
        </p:txBody>
      </p:sp>
      <p:sp>
        <p:nvSpPr>
          <p:cNvPr id="3" name="Text Placeholder 2"/>
          <p:cNvSpPr>
            <a:spLocks noGrp="1"/>
          </p:cNvSpPr>
          <p:nvPr>
            <p:ph type="body" idx="1"/>
          </p:nvPr>
        </p:nvSpPr>
        <p:spPr>
          <a:xfrm>
            <a:off x="1752600" y="4114800"/>
            <a:ext cx="6934199" cy="1130300"/>
          </a:xfrm>
        </p:spPr>
        <p:txBody>
          <a:bodyPr anchor="b">
            <a:normAutofit/>
          </a:bodyPr>
          <a:lstStyle>
            <a:lvl1pPr marL="0" indent="0" algn="r">
              <a:buNone/>
              <a:defRPr sz="24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pic>
        <p:nvPicPr>
          <p:cNvPr id="10" name="Picture 9" descr="9_01.jpg"/>
          <p:cNvPicPr>
            <a:picLocks noChangeAspect="1"/>
          </p:cNvPicPr>
          <p:nvPr/>
        </p:nvPicPr>
        <p:blipFill>
          <a:blip r:embed="rId2"/>
          <a:stretch>
            <a:fillRect/>
          </a:stretch>
        </p:blipFill>
        <p:spPr>
          <a:xfrm>
            <a:off x="0" y="0"/>
            <a:ext cx="1363980" cy="6858000"/>
          </a:xfrm>
          <a:prstGeom prst="rect">
            <a:avLst/>
          </a:prstGeom>
        </p:spPr>
      </p:pic>
      <p:sp>
        <p:nvSpPr>
          <p:cNvPr id="24" name="Date Placeholder 23"/>
          <p:cNvSpPr>
            <a:spLocks noGrp="1"/>
          </p:cNvSpPr>
          <p:nvPr>
            <p:ph type="dt" sz="half" idx="10"/>
          </p:nvPr>
        </p:nvSpPr>
        <p:spPr>
          <a:xfrm>
            <a:off x="7162800" y="6610350"/>
            <a:ext cx="1524000" cy="246888"/>
          </a:xfrm>
        </p:spPr>
        <p:txBody>
          <a:bodyPr/>
          <a:lstStyle/>
          <a:p>
            <a:fld id="{C8D35B46-B0AA-4A6E-9A67-E2FB62526FF0}" type="datetimeFigureOut">
              <a:rPr lang="en-US" smtClean="0"/>
              <a:t>10/26/2017</a:t>
            </a:fld>
            <a:endParaRPr lang="en-US" dirty="0"/>
          </a:p>
        </p:txBody>
      </p:sp>
      <p:sp>
        <p:nvSpPr>
          <p:cNvPr id="25" name="Slide Number Placeholder 24"/>
          <p:cNvSpPr>
            <a:spLocks noGrp="1"/>
          </p:cNvSpPr>
          <p:nvPr>
            <p:ph type="sldNum" sz="quarter" idx="11"/>
          </p:nvPr>
        </p:nvSpPr>
        <p:spPr>
          <a:xfrm>
            <a:off x="8742680" y="6610350"/>
            <a:ext cx="381000" cy="246888"/>
          </a:xfrm>
        </p:spPr>
        <p:txBody>
          <a:bodyPr/>
          <a:lstStyle/>
          <a:p>
            <a:fld id="{F9AB836A-B321-4EA7-AB86-01EF4678B129}" type="slidenum">
              <a:rPr lang="en-US" smtClean="0"/>
              <a:t>‹#›</a:t>
            </a:fld>
            <a:endParaRPr lang="en-US" dirty="0"/>
          </a:p>
        </p:txBody>
      </p:sp>
      <p:sp>
        <p:nvSpPr>
          <p:cNvPr id="26" name="Footer Placeholder 25"/>
          <p:cNvSpPr>
            <a:spLocks noGrp="1"/>
          </p:cNvSpPr>
          <p:nvPr>
            <p:ph type="ftr" sz="quarter" idx="12"/>
          </p:nvPr>
        </p:nvSpPr>
        <p:spPr>
          <a:xfrm>
            <a:off x="1524000" y="6610350"/>
            <a:ext cx="5562600" cy="247650"/>
          </a:xfrm>
        </p:spPr>
        <p:txBody>
          <a:bodyPr/>
          <a:lstStyle/>
          <a:p>
            <a:endParaRPr lang="en-US" dirty="0"/>
          </a:p>
        </p:txBody>
      </p:sp>
      <p:pic>
        <p:nvPicPr>
          <p:cNvPr id="20" name="Picture 19" descr="vert_bar_02.png"/>
          <p:cNvPicPr preferRelativeResize="0">
            <a:picLocks/>
          </p:cNvPicPr>
          <p:nvPr/>
        </p:nvPicPr>
        <p:blipFill>
          <a:blip r:embed="rId3">
            <a:duotone>
              <a:schemeClr val="accent3">
                <a:shade val="45000"/>
                <a:satMod val="135000"/>
              </a:schemeClr>
              <a:prstClr val="white"/>
            </a:duotone>
          </a:blip>
          <a:stretch>
            <a:fillRect/>
          </a:stretch>
        </p:blipFill>
        <p:spPr>
          <a:xfrm>
            <a:off x="1362456" y="0"/>
            <a:ext cx="73152" cy="6858000"/>
          </a:xfrm>
          <a:prstGeom prst="rect">
            <a:avLst/>
          </a:prstGeom>
        </p:spPr>
      </p:pic>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pic>
        <p:nvPicPr>
          <p:cNvPr id="13" name="Picture 12" descr="bar_06.png"/>
          <p:cNvPicPr>
            <a:picLocks noChangeAspect="1"/>
          </p:cNvPicPr>
          <p:nvPr/>
        </p:nvPicPr>
        <p:blipFill>
          <a:blip r:embed="rId2">
            <a:duotone>
              <a:schemeClr val="accent4">
                <a:shade val="45000"/>
                <a:satMod val="135000"/>
              </a:schemeClr>
              <a:prstClr val="white"/>
            </a:duotone>
          </a:blip>
          <a:stretch>
            <a:fillRect/>
          </a:stretch>
        </p:blipFill>
        <p:spPr>
          <a:xfrm>
            <a:off x="0" y="403860"/>
            <a:ext cx="9144000" cy="53340"/>
          </a:xfrm>
          <a:prstGeom prst="rect">
            <a:avLst/>
          </a:prstGeom>
        </p:spPr>
      </p:pic>
      <p:sp>
        <p:nvSpPr>
          <p:cNvPr id="2" name="Title 1"/>
          <p:cNvSpPr>
            <a:spLocks noGrp="1"/>
          </p:cNvSpPr>
          <p:nvPr>
            <p:ph type="title"/>
          </p:nvPr>
        </p:nvSpPr>
        <p:spPr/>
        <p:txBody>
          <a:bodyPr/>
          <a:lstStyle/>
          <a:p>
            <a:r>
              <a:rPr lang="en-US" smtClean="0"/>
              <a:t>Click to edit Master title style</a:t>
            </a:r>
            <a:endParaRPr lang="en-US"/>
          </a:p>
        </p:txBody>
      </p:sp>
      <p:pic>
        <p:nvPicPr>
          <p:cNvPr id="12" name="Picture 11" descr="3_01.jpg"/>
          <p:cNvPicPr>
            <a:picLocks noChangeAspect="1"/>
          </p:cNvPicPr>
          <p:nvPr/>
        </p:nvPicPr>
        <p:blipFill>
          <a:blip r:embed="rId3"/>
          <a:stretch>
            <a:fillRect/>
          </a:stretch>
        </p:blipFill>
        <p:spPr>
          <a:xfrm>
            <a:off x="0" y="0"/>
            <a:ext cx="9144000" cy="403860"/>
          </a:xfrm>
          <a:prstGeom prst="rect">
            <a:avLst/>
          </a:prstGeom>
        </p:spPr>
      </p:pic>
      <p:sp>
        <p:nvSpPr>
          <p:cNvPr id="14" name="Content Placeholder 13"/>
          <p:cNvSpPr>
            <a:spLocks noGrp="1"/>
          </p:cNvSpPr>
          <p:nvPr>
            <p:ph sz="quarter" idx="13"/>
          </p:nvPr>
        </p:nvSpPr>
        <p:spPr>
          <a:xfrm>
            <a:off x="457200" y="1981200"/>
            <a:ext cx="40386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6" name="Content Placeholder 15"/>
          <p:cNvSpPr>
            <a:spLocks noGrp="1"/>
          </p:cNvSpPr>
          <p:nvPr>
            <p:ph sz="quarter" idx="14"/>
          </p:nvPr>
        </p:nvSpPr>
        <p:spPr>
          <a:xfrm>
            <a:off x="4648200" y="1981200"/>
            <a:ext cx="40386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grpSp>
        <p:nvGrpSpPr>
          <p:cNvPr id="3" name="Group 14"/>
          <p:cNvGrpSpPr/>
          <p:nvPr/>
        </p:nvGrpSpPr>
        <p:grpSpPr>
          <a:xfrm>
            <a:off x="0" y="6631305"/>
            <a:ext cx="9144000" cy="228600"/>
            <a:chOff x="0" y="6583680"/>
            <a:chExt cx="9144000" cy="228600"/>
          </a:xfrm>
        </p:grpSpPr>
        <p:sp>
          <p:nvSpPr>
            <p:cNvPr id="17" name="Rectangle 16"/>
            <p:cNvSpPr/>
            <p:nvPr/>
          </p:nvSpPr>
          <p:spPr>
            <a:xfrm>
              <a:off x="8763000" y="6583680"/>
              <a:ext cx="381000" cy="228600"/>
            </a:xfrm>
            <a:prstGeom prst="rect">
              <a:avLst/>
            </a:prstGeom>
            <a:solidFill>
              <a:schemeClr val="bg1">
                <a:alpha val="30196"/>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Rectangle 17"/>
            <p:cNvSpPr/>
            <p:nvPr/>
          </p:nvSpPr>
          <p:spPr>
            <a:xfrm>
              <a:off x="7142480" y="6583680"/>
              <a:ext cx="1581912" cy="228600"/>
            </a:xfrm>
            <a:prstGeom prst="rect">
              <a:avLst/>
            </a:prstGeom>
            <a:solidFill>
              <a:schemeClr val="bg1">
                <a:alpha val="30196"/>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Rectangle 18"/>
            <p:cNvSpPr/>
            <p:nvPr/>
          </p:nvSpPr>
          <p:spPr>
            <a:xfrm>
              <a:off x="0" y="6583680"/>
              <a:ext cx="7101840" cy="228600"/>
            </a:xfrm>
            <a:prstGeom prst="rect">
              <a:avLst/>
            </a:prstGeom>
            <a:solidFill>
              <a:schemeClr val="bg1">
                <a:alpha val="29804"/>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20" name="Date Placeholder 19"/>
          <p:cNvSpPr>
            <a:spLocks noGrp="1"/>
          </p:cNvSpPr>
          <p:nvPr>
            <p:ph type="dt" sz="half" idx="15"/>
          </p:nvPr>
        </p:nvSpPr>
        <p:spPr/>
        <p:txBody>
          <a:bodyPr/>
          <a:lstStyle/>
          <a:p>
            <a:fld id="{C8D35B46-B0AA-4A6E-9A67-E2FB62526FF0}" type="datetimeFigureOut">
              <a:rPr lang="en-US" smtClean="0"/>
              <a:t>10/26/2017</a:t>
            </a:fld>
            <a:endParaRPr lang="en-US" dirty="0"/>
          </a:p>
        </p:txBody>
      </p:sp>
      <p:sp>
        <p:nvSpPr>
          <p:cNvPr id="21" name="Slide Number Placeholder 20"/>
          <p:cNvSpPr>
            <a:spLocks noGrp="1"/>
          </p:cNvSpPr>
          <p:nvPr>
            <p:ph type="sldNum" sz="quarter" idx="16"/>
          </p:nvPr>
        </p:nvSpPr>
        <p:spPr/>
        <p:txBody>
          <a:bodyPr/>
          <a:lstStyle/>
          <a:p>
            <a:fld id="{F9AB836A-B321-4EA7-AB86-01EF4678B129}" type="slidenum">
              <a:rPr lang="en-US" smtClean="0"/>
              <a:t>‹#›</a:t>
            </a:fld>
            <a:endParaRPr lang="en-US" dirty="0"/>
          </a:p>
        </p:txBody>
      </p:sp>
      <p:sp>
        <p:nvSpPr>
          <p:cNvPr id="22" name="Footer Placeholder 21"/>
          <p:cNvSpPr>
            <a:spLocks noGrp="1"/>
          </p:cNvSpPr>
          <p:nvPr>
            <p:ph type="ftr" sz="quarter" idx="17"/>
          </p:nvPr>
        </p:nvSpPr>
        <p:spPr/>
        <p:txBody>
          <a:bodyPr/>
          <a:lstStyle/>
          <a:p>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981200"/>
            <a:ext cx="4040188" cy="411162"/>
          </a:xfrm>
        </p:spPr>
        <p:txBody>
          <a:bodyPr lIns="0" rIns="0" anchor="b">
            <a:noAutofit/>
          </a:bodyPr>
          <a:lstStyle>
            <a:lvl1pPr marL="0" indent="0">
              <a:lnSpc>
                <a:spcPct val="100000"/>
              </a:lnSpc>
              <a:buNone/>
              <a:defRPr sz="1600" b="1" i="0" cap="all" spc="100"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pic>
        <p:nvPicPr>
          <p:cNvPr id="14" name="Picture 13" descr="4_01.jpg"/>
          <p:cNvPicPr>
            <a:picLocks noChangeAspect="1"/>
          </p:cNvPicPr>
          <p:nvPr/>
        </p:nvPicPr>
        <p:blipFill>
          <a:blip r:embed="rId2"/>
          <a:stretch>
            <a:fillRect/>
          </a:stretch>
        </p:blipFill>
        <p:spPr>
          <a:xfrm>
            <a:off x="0" y="0"/>
            <a:ext cx="9144000" cy="403860"/>
          </a:xfrm>
          <a:prstGeom prst="rect">
            <a:avLst/>
          </a:prstGeom>
        </p:spPr>
      </p:pic>
      <p:sp>
        <p:nvSpPr>
          <p:cNvPr id="15" name="Text Placeholder 2"/>
          <p:cNvSpPr>
            <a:spLocks noGrp="1"/>
          </p:cNvSpPr>
          <p:nvPr>
            <p:ph type="body" idx="13"/>
          </p:nvPr>
        </p:nvSpPr>
        <p:spPr>
          <a:xfrm>
            <a:off x="4648200" y="1981200"/>
            <a:ext cx="4040188" cy="411162"/>
          </a:xfrm>
        </p:spPr>
        <p:txBody>
          <a:bodyPr lIns="0" rIns="0" anchor="b">
            <a:noAutofit/>
          </a:bodyPr>
          <a:lstStyle>
            <a:lvl1pPr marL="0" indent="0">
              <a:lnSpc>
                <a:spcPct val="100000"/>
              </a:lnSpc>
              <a:buNone/>
              <a:defRPr sz="1600" b="1" i="0" cap="all" spc="100"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7" name="Content Placeholder 16"/>
          <p:cNvSpPr>
            <a:spLocks noGrp="1"/>
          </p:cNvSpPr>
          <p:nvPr>
            <p:ph sz="quarter" idx="14"/>
          </p:nvPr>
        </p:nvSpPr>
        <p:spPr>
          <a:xfrm>
            <a:off x="457200" y="2438400"/>
            <a:ext cx="4038600" cy="36576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9" name="Content Placeholder 18"/>
          <p:cNvSpPr>
            <a:spLocks noGrp="1"/>
          </p:cNvSpPr>
          <p:nvPr>
            <p:ph sz="quarter" idx="15"/>
          </p:nvPr>
        </p:nvSpPr>
        <p:spPr>
          <a:xfrm>
            <a:off x="4648200" y="2438400"/>
            <a:ext cx="4038600" cy="36576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pic>
        <p:nvPicPr>
          <p:cNvPr id="16" name="Picture 15" descr="bar_06.png"/>
          <p:cNvPicPr>
            <a:picLocks noChangeAspect="1"/>
          </p:cNvPicPr>
          <p:nvPr/>
        </p:nvPicPr>
        <p:blipFill>
          <a:blip r:embed="rId3">
            <a:duotone>
              <a:schemeClr val="accent5">
                <a:shade val="45000"/>
                <a:satMod val="135000"/>
              </a:schemeClr>
              <a:prstClr val="white"/>
            </a:duotone>
          </a:blip>
          <a:stretch>
            <a:fillRect/>
          </a:stretch>
        </p:blipFill>
        <p:spPr>
          <a:xfrm>
            <a:off x="0" y="403860"/>
            <a:ext cx="9144000" cy="53340"/>
          </a:xfrm>
          <a:prstGeom prst="rect">
            <a:avLst/>
          </a:prstGeom>
        </p:spPr>
      </p:pic>
      <p:grpSp>
        <p:nvGrpSpPr>
          <p:cNvPr id="4" name="Group 17"/>
          <p:cNvGrpSpPr/>
          <p:nvPr/>
        </p:nvGrpSpPr>
        <p:grpSpPr>
          <a:xfrm>
            <a:off x="0" y="6631305"/>
            <a:ext cx="9144000" cy="228600"/>
            <a:chOff x="0" y="6583680"/>
            <a:chExt cx="9144000" cy="228600"/>
          </a:xfrm>
        </p:grpSpPr>
        <p:sp>
          <p:nvSpPr>
            <p:cNvPr id="20" name="Rectangle 19"/>
            <p:cNvSpPr/>
            <p:nvPr/>
          </p:nvSpPr>
          <p:spPr>
            <a:xfrm>
              <a:off x="8763000" y="6583680"/>
              <a:ext cx="381000" cy="228600"/>
            </a:xfrm>
            <a:prstGeom prst="rect">
              <a:avLst/>
            </a:prstGeom>
            <a:solidFill>
              <a:schemeClr val="bg1">
                <a:alpha val="30196"/>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Rectangle 20"/>
            <p:cNvSpPr/>
            <p:nvPr/>
          </p:nvSpPr>
          <p:spPr>
            <a:xfrm>
              <a:off x="7142480" y="6583680"/>
              <a:ext cx="1581912" cy="228600"/>
            </a:xfrm>
            <a:prstGeom prst="rect">
              <a:avLst/>
            </a:prstGeom>
            <a:solidFill>
              <a:schemeClr val="bg1">
                <a:alpha val="30196"/>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2" name="Rectangle 21"/>
            <p:cNvSpPr/>
            <p:nvPr/>
          </p:nvSpPr>
          <p:spPr>
            <a:xfrm>
              <a:off x="0" y="6583680"/>
              <a:ext cx="7101840" cy="228600"/>
            </a:xfrm>
            <a:prstGeom prst="rect">
              <a:avLst/>
            </a:prstGeom>
            <a:solidFill>
              <a:schemeClr val="bg1">
                <a:alpha val="29804"/>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23" name="Date Placeholder 22"/>
          <p:cNvSpPr>
            <a:spLocks noGrp="1"/>
          </p:cNvSpPr>
          <p:nvPr>
            <p:ph type="dt" sz="half" idx="16"/>
          </p:nvPr>
        </p:nvSpPr>
        <p:spPr/>
        <p:txBody>
          <a:bodyPr/>
          <a:lstStyle/>
          <a:p>
            <a:fld id="{C8D35B46-B0AA-4A6E-9A67-E2FB62526FF0}" type="datetimeFigureOut">
              <a:rPr lang="en-US" smtClean="0"/>
              <a:t>10/26/2017</a:t>
            </a:fld>
            <a:endParaRPr lang="en-US" dirty="0"/>
          </a:p>
        </p:txBody>
      </p:sp>
      <p:sp>
        <p:nvSpPr>
          <p:cNvPr id="24" name="Slide Number Placeholder 23"/>
          <p:cNvSpPr>
            <a:spLocks noGrp="1"/>
          </p:cNvSpPr>
          <p:nvPr>
            <p:ph type="sldNum" sz="quarter" idx="17"/>
          </p:nvPr>
        </p:nvSpPr>
        <p:spPr/>
        <p:txBody>
          <a:bodyPr/>
          <a:lstStyle/>
          <a:p>
            <a:fld id="{F9AB836A-B321-4EA7-AB86-01EF4678B129}" type="slidenum">
              <a:rPr lang="en-US" smtClean="0"/>
              <a:t>‹#›</a:t>
            </a:fld>
            <a:endParaRPr lang="en-US" dirty="0"/>
          </a:p>
        </p:txBody>
      </p:sp>
      <p:sp>
        <p:nvSpPr>
          <p:cNvPr id="25" name="Footer Placeholder 24"/>
          <p:cNvSpPr>
            <a:spLocks noGrp="1"/>
          </p:cNvSpPr>
          <p:nvPr>
            <p:ph type="ftr" sz="quarter" idx="18"/>
          </p:nvPr>
        </p:nvSpPr>
        <p:spPr/>
        <p:txBody>
          <a:bodyPr/>
          <a:lstStyle/>
          <a:p>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pic>
        <p:nvPicPr>
          <p:cNvPr id="10" name="Picture 9" descr="2_01.jpg"/>
          <p:cNvPicPr>
            <a:picLocks noChangeAspect="1"/>
          </p:cNvPicPr>
          <p:nvPr/>
        </p:nvPicPr>
        <p:blipFill>
          <a:blip r:embed="rId2"/>
          <a:stretch>
            <a:fillRect/>
          </a:stretch>
        </p:blipFill>
        <p:spPr>
          <a:xfrm>
            <a:off x="0" y="0"/>
            <a:ext cx="9144000" cy="403860"/>
          </a:xfrm>
          <a:prstGeom prst="rect">
            <a:avLst/>
          </a:prstGeom>
        </p:spPr>
      </p:pic>
      <p:pic>
        <p:nvPicPr>
          <p:cNvPr id="11" name="Picture 10" descr="bar_06.png"/>
          <p:cNvPicPr>
            <a:picLocks noChangeAspect="1"/>
          </p:cNvPicPr>
          <p:nvPr/>
        </p:nvPicPr>
        <p:blipFill>
          <a:blip r:embed="rId3">
            <a:duotone>
              <a:schemeClr val="accent6">
                <a:shade val="45000"/>
                <a:satMod val="135000"/>
              </a:schemeClr>
              <a:prstClr val="white"/>
            </a:duotone>
          </a:blip>
          <a:stretch>
            <a:fillRect/>
          </a:stretch>
        </p:blipFill>
        <p:spPr>
          <a:xfrm>
            <a:off x="0" y="403860"/>
            <a:ext cx="9144000" cy="53340"/>
          </a:xfrm>
          <a:prstGeom prst="rect">
            <a:avLst/>
          </a:prstGeom>
        </p:spPr>
      </p:pic>
      <p:grpSp>
        <p:nvGrpSpPr>
          <p:cNvPr id="3" name="Group 11"/>
          <p:cNvGrpSpPr/>
          <p:nvPr/>
        </p:nvGrpSpPr>
        <p:grpSpPr>
          <a:xfrm>
            <a:off x="0" y="6631305"/>
            <a:ext cx="9144000" cy="228600"/>
            <a:chOff x="0" y="6583680"/>
            <a:chExt cx="9144000" cy="228600"/>
          </a:xfrm>
        </p:grpSpPr>
        <p:sp>
          <p:nvSpPr>
            <p:cNvPr id="13" name="Rectangle 12"/>
            <p:cNvSpPr/>
            <p:nvPr/>
          </p:nvSpPr>
          <p:spPr>
            <a:xfrm>
              <a:off x="8763000" y="6583680"/>
              <a:ext cx="381000" cy="228600"/>
            </a:xfrm>
            <a:prstGeom prst="rect">
              <a:avLst/>
            </a:prstGeom>
            <a:solidFill>
              <a:schemeClr val="bg1">
                <a:alpha val="30196"/>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Rectangle 13"/>
            <p:cNvSpPr/>
            <p:nvPr/>
          </p:nvSpPr>
          <p:spPr>
            <a:xfrm>
              <a:off x="7142480" y="6583680"/>
              <a:ext cx="1581912" cy="228600"/>
            </a:xfrm>
            <a:prstGeom prst="rect">
              <a:avLst/>
            </a:prstGeom>
            <a:solidFill>
              <a:schemeClr val="bg1">
                <a:alpha val="30196"/>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Rectangle 14"/>
            <p:cNvSpPr/>
            <p:nvPr/>
          </p:nvSpPr>
          <p:spPr>
            <a:xfrm>
              <a:off x="0" y="6583680"/>
              <a:ext cx="7101840" cy="228600"/>
            </a:xfrm>
            <a:prstGeom prst="rect">
              <a:avLst/>
            </a:prstGeom>
            <a:solidFill>
              <a:schemeClr val="bg1">
                <a:alpha val="29804"/>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16" name="Date Placeholder 15"/>
          <p:cNvSpPr>
            <a:spLocks noGrp="1"/>
          </p:cNvSpPr>
          <p:nvPr>
            <p:ph type="dt" sz="half" idx="10"/>
          </p:nvPr>
        </p:nvSpPr>
        <p:spPr/>
        <p:txBody>
          <a:bodyPr/>
          <a:lstStyle/>
          <a:p>
            <a:fld id="{C8D35B46-B0AA-4A6E-9A67-E2FB62526FF0}" type="datetimeFigureOut">
              <a:rPr lang="en-US" smtClean="0"/>
              <a:t>10/26/2017</a:t>
            </a:fld>
            <a:endParaRPr lang="en-US" dirty="0"/>
          </a:p>
        </p:txBody>
      </p:sp>
      <p:sp>
        <p:nvSpPr>
          <p:cNvPr id="17" name="Slide Number Placeholder 16"/>
          <p:cNvSpPr>
            <a:spLocks noGrp="1"/>
          </p:cNvSpPr>
          <p:nvPr>
            <p:ph type="sldNum" sz="quarter" idx="11"/>
          </p:nvPr>
        </p:nvSpPr>
        <p:spPr/>
        <p:txBody>
          <a:bodyPr/>
          <a:lstStyle/>
          <a:p>
            <a:fld id="{F9AB836A-B321-4EA7-AB86-01EF4678B129}" type="slidenum">
              <a:rPr lang="en-US" smtClean="0"/>
              <a:t>‹#›</a:t>
            </a:fld>
            <a:endParaRPr lang="en-US" dirty="0"/>
          </a:p>
        </p:txBody>
      </p:sp>
      <p:sp>
        <p:nvSpPr>
          <p:cNvPr id="18" name="Footer Placeholder 17"/>
          <p:cNvSpPr>
            <a:spLocks noGrp="1"/>
          </p:cNvSpPr>
          <p:nvPr>
            <p:ph type="ftr" sz="quarter" idx="12"/>
          </p:nvPr>
        </p:nvSpPr>
        <p:spPr/>
        <p:txBody>
          <a:bodyPr/>
          <a:lstStyle/>
          <a:p>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8"/>
          <p:cNvGrpSpPr/>
          <p:nvPr/>
        </p:nvGrpSpPr>
        <p:grpSpPr>
          <a:xfrm>
            <a:off x="0" y="6631305"/>
            <a:ext cx="9144000" cy="228600"/>
            <a:chOff x="0" y="6583680"/>
            <a:chExt cx="9144000" cy="228600"/>
          </a:xfrm>
        </p:grpSpPr>
        <p:sp>
          <p:nvSpPr>
            <p:cNvPr id="10" name="Rectangle 9"/>
            <p:cNvSpPr/>
            <p:nvPr/>
          </p:nvSpPr>
          <p:spPr>
            <a:xfrm>
              <a:off x="8763000" y="6583680"/>
              <a:ext cx="381000" cy="228600"/>
            </a:xfrm>
            <a:prstGeom prst="rect">
              <a:avLst/>
            </a:prstGeom>
            <a:solidFill>
              <a:schemeClr val="bg1">
                <a:alpha val="30196"/>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p:cNvSpPr/>
            <p:nvPr/>
          </p:nvSpPr>
          <p:spPr>
            <a:xfrm>
              <a:off x="7142480" y="6583680"/>
              <a:ext cx="1581912" cy="228600"/>
            </a:xfrm>
            <a:prstGeom prst="rect">
              <a:avLst/>
            </a:prstGeom>
            <a:solidFill>
              <a:schemeClr val="bg1">
                <a:alpha val="30196"/>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Rectangle 11"/>
            <p:cNvSpPr/>
            <p:nvPr/>
          </p:nvSpPr>
          <p:spPr>
            <a:xfrm>
              <a:off x="0" y="6583680"/>
              <a:ext cx="7101840" cy="228600"/>
            </a:xfrm>
            <a:prstGeom prst="rect">
              <a:avLst/>
            </a:prstGeom>
            <a:solidFill>
              <a:schemeClr val="bg1">
                <a:alpha val="29804"/>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13" name="Date Placeholder 12"/>
          <p:cNvSpPr>
            <a:spLocks noGrp="1"/>
          </p:cNvSpPr>
          <p:nvPr>
            <p:ph type="dt" sz="half" idx="10"/>
          </p:nvPr>
        </p:nvSpPr>
        <p:spPr/>
        <p:txBody>
          <a:bodyPr/>
          <a:lstStyle/>
          <a:p>
            <a:fld id="{C8D35B46-B0AA-4A6E-9A67-E2FB62526FF0}" type="datetimeFigureOut">
              <a:rPr lang="en-US" smtClean="0"/>
              <a:t>10/26/2017</a:t>
            </a:fld>
            <a:endParaRPr lang="en-US" dirty="0"/>
          </a:p>
        </p:txBody>
      </p:sp>
      <p:sp>
        <p:nvSpPr>
          <p:cNvPr id="14" name="Slide Number Placeholder 13"/>
          <p:cNvSpPr>
            <a:spLocks noGrp="1"/>
          </p:cNvSpPr>
          <p:nvPr>
            <p:ph type="sldNum" sz="quarter" idx="11"/>
          </p:nvPr>
        </p:nvSpPr>
        <p:spPr/>
        <p:txBody>
          <a:bodyPr/>
          <a:lstStyle/>
          <a:p>
            <a:fld id="{F9AB836A-B321-4EA7-AB86-01EF4678B129}" type="slidenum">
              <a:rPr lang="en-US" smtClean="0"/>
              <a:t>‹#›</a:t>
            </a:fld>
            <a:endParaRPr lang="en-US" dirty="0"/>
          </a:p>
        </p:txBody>
      </p:sp>
      <p:sp>
        <p:nvSpPr>
          <p:cNvPr id="22" name="Footer Placeholder 21"/>
          <p:cNvSpPr>
            <a:spLocks noGrp="1"/>
          </p:cNvSpPr>
          <p:nvPr>
            <p:ph type="ftr" sz="quarter" idx="12"/>
          </p:nvPr>
        </p:nvSpPr>
        <p:spPr/>
        <p:txBody>
          <a:bodyPr/>
          <a:lstStyle/>
          <a:p>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pic>
        <p:nvPicPr>
          <p:cNvPr id="12" name="Picture 11" descr="3_01.jpg"/>
          <p:cNvPicPr>
            <a:picLocks noChangeAspect="1"/>
          </p:cNvPicPr>
          <p:nvPr/>
        </p:nvPicPr>
        <p:blipFill>
          <a:blip r:embed="rId2"/>
          <a:stretch>
            <a:fillRect/>
          </a:stretch>
        </p:blipFill>
        <p:spPr>
          <a:xfrm>
            <a:off x="0" y="0"/>
            <a:ext cx="9144000" cy="403860"/>
          </a:xfrm>
          <a:prstGeom prst="rect">
            <a:avLst/>
          </a:prstGeom>
        </p:spPr>
      </p:pic>
      <p:sp>
        <p:nvSpPr>
          <p:cNvPr id="13" name="Text Placeholder 2"/>
          <p:cNvSpPr>
            <a:spLocks noGrp="1"/>
          </p:cNvSpPr>
          <p:nvPr>
            <p:ph type="title"/>
          </p:nvPr>
        </p:nvSpPr>
        <p:spPr>
          <a:xfrm>
            <a:off x="457200" y="1524000"/>
            <a:ext cx="3352800" cy="914400"/>
          </a:xfrm>
        </p:spPr>
        <p:txBody>
          <a:bodyPr lIns="0" rIns="0" anchor="b">
            <a:noAutofit/>
          </a:bodyPr>
          <a:lstStyle>
            <a:lvl1pPr marL="0" indent="0">
              <a:lnSpc>
                <a:spcPct val="100000"/>
              </a:lnSpc>
              <a:buNone/>
              <a:defRPr sz="1800" b="1" i="0" cap="all" spc="100"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title style</a:t>
            </a:r>
          </a:p>
        </p:txBody>
      </p:sp>
      <p:sp>
        <p:nvSpPr>
          <p:cNvPr id="15" name="Content Placeholder 14"/>
          <p:cNvSpPr>
            <a:spLocks noGrp="1"/>
          </p:cNvSpPr>
          <p:nvPr>
            <p:ph sz="quarter" idx="14"/>
          </p:nvPr>
        </p:nvSpPr>
        <p:spPr>
          <a:xfrm>
            <a:off x="4419600" y="1524000"/>
            <a:ext cx="42672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idx="2"/>
          </p:nvPr>
        </p:nvSpPr>
        <p:spPr>
          <a:xfrm>
            <a:off x="457201" y="2514599"/>
            <a:ext cx="3352800" cy="3127248"/>
          </a:xfrm>
        </p:spPr>
        <p:txBody>
          <a:bodyPr/>
          <a:lstStyle>
            <a:lvl1pPr marL="0" indent="0">
              <a:lnSpc>
                <a:spcPct val="150000"/>
              </a:lnSpc>
              <a:spcBef>
                <a:spcPts val="0"/>
              </a:spcBef>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pic>
        <p:nvPicPr>
          <p:cNvPr id="14" name="Picture 13" descr="bar_06.png"/>
          <p:cNvPicPr>
            <a:picLocks noChangeAspect="1"/>
          </p:cNvPicPr>
          <p:nvPr/>
        </p:nvPicPr>
        <p:blipFill>
          <a:blip r:embed="rId3">
            <a:duotone>
              <a:schemeClr val="accent1">
                <a:shade val="45000"/>
                <a:satMod val="135000"/>
              </a:schemeClr>
              <a:prstClr val="white"/>
            </a:duotone>
          </a:blip>
          <a:stretch>
            <a:fillRect/>
          </a:stretch>
        </p:blipFill>
        <p:spPr>
          <a:xfrm>
            <a:off x="0" y="403860"/>
            <a:ext cx="9144000" cy="53340"/>
          </a:xfrm>
          <a:prstGeom prst="rect">
            <a:avLst/>
          </a:prstGeom>
        </p:spPr>
      </p:pic>
      <p:grpSp>
        <p:nvGrpSpPr>
          <p:cNvPr id="2" name="Group 15"/>
          <p:cNvGrpSpPr/>
          <p:nvPr/>
        </p:nvGrpSpPr>
        <p:grpSpPr>
          <a:xfrm>
            <a:off x="0" y="6631305"/>
            <a:ext cx="9144000" cy="228600"/>
            <a:chOff x="0" y="6583680"/>
            <a:chExt cx="9144000" cy="228600"/>
          </a:xfrm>
        </p:grpSpPr>
        <p:sp>
          <p:nvSpPr>
            <p:cNvPr id="17" name="Rectangle 16"/>
            <p:cNvSpPr/>
            <p:nvPr/>
          </p:nvSpPr>
          <p:spPr>
            <a:xfrm>
              <a:off x="8763000" y="6583680"/>
              <a:ext cx="381000" cy="228600"/>
            </a:xfrm>
            <a:prstGeom prst="rect">
              <a:avLst/>
            </a:prstGeom>
            <a:solidFill>
              <a:schemeClr val="bg1">
                <a:alpha val="30196"/>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Rectangle 17"/>
            <p:cNvSpPr/>
            <p:nvPr/>
          </p:nvSpPr>
          <p:spPr>
            <a:xfrm>
              <a:off x="7142480" y="6583680"/>
              <a:ext cx="1581912" cy="228600"/>
            </a:xfrm>
            <a:prstGeom prst="rect">
              <a:avLst/>
            </a:prstGeom>
            <a:solidFill>
              <a:schemeClr val="bg1">
                <a:alpha val="30196"/>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Rectangle 18"/>
            <p:cNvSpPr/>
            <p:nvPr/>
          </p:nvSpPr>
          <p:spPr>
            <a:xfrm>
              <a:off x="0" y="6583680"/>
              <a:ext cx="7101840" cy="228600"/>
            </a:xfrm>
            <a:prstGeom prst="rect">
              <a:avLst/>
            </a:prstGeom>
            <a:solidFill>
              <a:schemeClr val="bg1">
                <a:alpha val="29804"/>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20" name="Date Placeholder 19"/>
          <p:cNvSpPr>
            <a:spLocks noGrp="1"/>
          </p:cNvSpPr>
          <p:nvPr>
            <p:ph type="dt" sz="half" idx="15"/>
          </p:nvPr>
        </p:nvSpPr>
        <p:spPr/>
        <p:txBody>
          <a:bodyPr/>
          <a:lstStyle/>
          <a:p>
            <a:fld id="{C8D35B46-B0AA-4A6E-9A67-E2FB62526FF0}" type="datetimeFigureOut">
              <a:rPr lang="en-US" smtClean="0"/>
              <a:t>10/26/2017</a:t>
            </a:fld>
            <a:endParaRPr lang="en-US" dirty="0"/>
          </a:p>
        </p:txBody>
      </p:sp>
      <p:sp>
        <p:nvSpPr>
          <p:cNvPr id="21" name="Slide Number Placeholder 20"/>
          <p:cNvSpPr>
            <a:spLocks noGrp="1"/>
          </p:cNvSpPr>
          <p:nvPr>
            <p:ph type="sldNum" sz="quarter" idx="16"/>
          </p:nvPr>
        </p:nvSpPr>
        <p:spPr/>
        <p:txBody>
          <a:bodyPr/>
          <a:lstStyle/>
          <a:p>
            <a:fld id="{F9AB836A-B321-4EA7-AB86-01EF4678B129}" type="slidenum">
              <a:rPr lang="en-US" smtClean="0"/>
              <a:t>‹#›</a:t>
            </a:fld>
            <a:endParaRPr lang="en-US" dirty="0"/>
          </a:p>
        </p:txBody>
      </p:sp>
      <p:sp>
        <p:nvSpPr>
          <p:cNvPr id="22" name="Footer Placeholder 21"/>
          <p:cNvSpPr>
            <a:spLocks noGrp="1"/>
          </p:cNvSpPr>
          <p:nvPr>
            <p:ph type="ftr" sz="quarter" idx="17"/>
          </p:nvPr>
        </p:nvSpPr>
        <p:spPr/>
        <p:txBody>
          <a:bodyPr/>
          <a:lstStyle/>
          <a:p>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12" name="Group 15"/>
          <p:cNvGrpSpPr/>
          <p:nvPr/>
        </p:nvGrpSpPr>
        <p:grpSpPr>
          <a:xfrm>
            <a:off x="0" y="6631305"/>
            <a:ext cx="9144000" cy="228600"/>
            <a:chOff x="0" y="6583680"/>
            <a:chExt cx="9144000" cy="228600"/>
          </a:xfrm>
        </p:grpSpPr>
        <p:sp>
          <p:nvSpPr>
            <p:cNvPr id="13" name="Rectangle 12"/>
            <p:cNvSpPr/>
            <p:nvPr/>
          </p:nvSpPr>
          <p:spPr>
            <a:xfrm>
              <a:off x="8763000" y="6583680"/>
              <a:ext cx="381000" cy="228600"/>
            </a:xfrm>
            <a:prstGeom prst="rect">
              <a:avLst/>
            </a:prstGeom>
            <a:solidFill>
              <a:schemeClr val="bg1">
                <a:alpha val="30196"/>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Rectangle 13"/>
            <p:cNvSpPr/>
            <p:nvPr/>
          </p:nvSpPr>
          <p:spPr>
            <a:xfrm>
              <a:off x="7142480" y="6583680"/>
              <a:ext cx="1581912" cy="228600"/>
            </a:xfrm>
            <a:prstGeom prst="rect">
              <a:avLst/>
            </a:prstGeom>
            <a:solidFill>
              <a:schemeClr val="bg1">
                <a:alpha val="30196"/>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Rectangle 14"/>
            <p:cNvSpPr/>
            <p:nvPr/>
          </p:nvSpPr>
          <p:spPr>
            <a:xfrm>
              <a:off x="0" y="6583680"/>
              <a:ext cx="7101840" cy="228600"/>
            </a:xfrm>
            <a:prstGeom prst="rect">
              <a:avLst/>
            </a:prstGeom>
            <a:solidFill>
              <a:schemeClr val="bg1">
                <a:alpha val="29804"/>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2" name="Title 1"/>
          <p:cNvSpPr>
            <a:spLocks noGrp="1"/>
          </p:cNvSpPr>
          <p:nvPr>
            <p:ph type="title"/>
          </p:nvPr>
        </p:nvSpPr>
        <p:spPr>
          <a:xfrm>
            <a:off x="457200" y="1527048"/>
            <a:ext cx="3355848" cy="914400"/>
          </a:xfrm>
        </p:spPr>
        <p:txBody>
          <a:bodyPr anchor="b">
            <a:normAutofit/>
          </a:bodyPr>
          <a:lstStyle>
            <a:lvl1pPr algn="l">
              <a:defRPr lang="en-US" sz="1800" b="1" i="0" kern="1200" cap="all" spc="100" baseline="0" dirty="0" smtClean="0">
                <a:solidFill>
                  <a:schemeClr val="tx2"/>
                </a:solidFill>
                <a:latin typeface="+mn-lt"/>
                <a:ea typeface="+mn-ea"/>
                <a:cs typeface="+mn-cs"/>
              </a:defRPr>
            </a:lvl1pPr>
          </a:lstStyle>
          <a:p>
            <a:pPr marL="0" lvl="0" indent="0" algn="l" defTabSz="914400" rtl="0" eaLnBrk="1" latinLnBrk="0" hangingPunct="1">
              <a:lnSpc>
                <a:spcPct val="100000"/>
              </a:lnSpc>
              <a:spcBef>
                <a:spcPct val="20000"/>
              </a:spcBef>
              <a:spcAft>
                <a:spcPts val="600"/>
              </a:spcAft>
              <a:buFont typeface="Wingdings" pitchFamily="2" charset="2"/>
              <a:buNone/>
            </a:pPr>
            <a:r>
              <a:rPr lang="en-US" smtClean="0"/>
              <a:t>Click to edit Master title style</a:t>
            </a:r>
            <a:endParaRPr lang="en-US" dirty="0"/>
          </a:p>
        </p:txBody>
      </p:sp>
      <p:sp>
        <p:nvSpPr>
          <p:cNvPr id="3" name="Picture Placeholder 2"/>
          <p:cNvSpPr>
            <a:spLocks noGrp="1"/>
          </p:cNvSpPr>
          <p:nvPr>
            <p:ph type="pic" idx="1"/>
          </p:nvPr>
        </p:nvSpPr>
        <p:spPr>
          <a:xfrm>
            <a:off x="4425696" y="1554480"/>
            <a:ext cx="4270248" cy="4059936"/>
          </a:xfrm>
          <a:solidFill>
            <a:schemeClr val="bg1"/>
          </a:solidFill>
        </p:spPr>
        <p:txBody>
          <a:bodyPr>
            <a:normAutofit/>
          </a:bodyPr>
          <a:lstStyle>
            <a:lvl1pPr marL="0" indent="0" algn="ctr">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smtClean="0"/>
              <a:t>Click icon to add picture</a:t>
            </a:r>
            <a:endParaRPr lang="en-US" dirty="0"/>
          </a:p>
        </p:txBody>
      </p:sp>
      <p:sp>
        <p:nvSpPr>
          <p:cNvPr id="4" name="Text Placeholder 3"/>
          <p:cNvSpPr>
            <a:spLocks noGrp="1"/>
          </p:cNvSpPr>
          <p:nvPr>
            <p:ph type="body" sz="half" idx="2"/>
          </p:nvPr>
        </p:nvSpPr>
        <p:spPr>
          <a:xfrm>
            <a:off x="457200" y="2514600"/>
            <a:ext cx="3355848" cy="3127248"/>
          </a:xfrm>
        </p:spPr>
        <p:txBody>
          <a:bodyPr/>
          <a:lstStyle>
            <a:lvl1pPr marL="0" indent="0">
              <a:lnSpc>
                <a:spcPct val="150000"/>
              </a:lnSpc>
              <a:spcBef>
                <a:spcPts val="0"/>
              </a:spcBef>
              <a:buNone/>
              <a:defRPr lang="en-US" sz="1400" kern="1200" baseline="0" dirty="0" smtClean="0">
                <a:solidFill>
                  <a:schemeClr val="tx2"/>
                </a:solidFill>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8D35B46-B0AA-4A6E-9A67-E2FB62526FF0}" type="datetimeFigureOut">
              <a:rPr lang="en-US" smtClean="0"/>
              <a:t>10/26/2017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F9AB836A-B321-4EA7-AB86-01EF4678B129}" type="slidenum">
              <a:rPr lang="en-US" smtClean="0"/>
              <a:t>‹#›</a:t>
            </a:fld>
            <a:endParaRPr lang="en-US" dirty="0"/>
          </a:p>
        </p:txBody>
      </p:sp>
      <p:pic>
        <p:nvPicPr>
          <p:cNvPr id="8" name="Picture 7" descr="4_01.jpg"/>
          <p:cNvPicPr>
            <a:picLocks noChangeAspect="1"/>
          </p:cNvPicPr>
          <p:nvPr/>
        </p:nvPicPr>
        <p:blipFill>
          <a:blip r:embed="rId2"/>
          <a:stretch>
            <a:fillRect/>
          </a:stretch>
        </p:blipFill>
        <p:spPr>
          <a:xfrm>
            <a:off x="0" y="0"/>
            <a:ext cx="9144000" cy="403860"/>
          </a:xfrm>
          <a:prstGeom prst="rect">
            <a:avLst/>
          </a:prstGeom>
        </p:spPr>
      </p:pic>
      <p:pic>
        <p:nvPicPr>
          <p:cNvPr id="9" name="Picture 8" descr="bar_06.png"/>
          <p:cNvPicPr>
            <a:picLocks noChangeAspect="1"/>
          </p:cNvPicPr>
          <p:nvPr/>
        </p:nvPicPr>
        <p:blipFill>
          <a:blip r:embed="rId3">
            <a:duotone>
              <a:schemeClr val="accent2">
                <a:shade val="45000"/>
                <a:satMod val="135000"/>
              </a:schemeClr>
              <a:prstClr val="white"/>
            </a:duotone>
          </a:blip>
          <a:stretch>
            <a:fillRect/>
          </a:stretch>
        </p:blipFill>
        <p:spPr>
          <a:xfrm>
            <a:off x="0" y="403860"/>
            <a:ext cx="9144000" cy="53340"/>
          </a:xfrm>
          <a:prstGeom prst="rect">
            <a:avLst/>
          </a:prstGeom>
        </p:spPr>
      </p:pic>
      <p:cxnSp>
        <p:nvCxnSpPr>
          <p:cNvPr id="10" name="Straight Connector 9"/>
          <p:cNvCxnSpPr/>
          <p:nvPr/>
        </p:nvCxnSpPr>
        <p:spPr>
          <a:xfrm>
            <a:off x="4419600" y="1524000"/>
            <a:ext cx="4267200" cy="1588"/>
          </a:xfrm>
          <a:prstGeom prst="line">
            <a:avLst/>
          </a:prstGeom>
          <a:ln w="571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a:off x="4419600" y="5637212"/>
            <a:ext cx="4267200" cy="1588"/>
          </a:xfrm>
          <a:prstGeom prst="line">
            <a:avLst/>
          </a:prstGeom>
          <a:ln w="57150">
            <a:solidFill>
              <a:schemeClr val="tx1"/>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7" name="Rectangle 6"/>
          <p:cNvSpPr/>
          <p:nvPr/>
        </p:nvSpPr>
        <p:spPr>
          <a:xfrm>
            <a:off x="0" y="0"/>
            <a:ext cx="9144000" cy="6858000"/>
          </a:xfrm>
          <a:prstGeom prst="rect">
            <a:avLst/>
          </a:prstGeom>
          <a:gradFill>
            <a:gsLst>
              <a:gs pos="0">
                <a:schemeClr val="bg1">
                  <a:alpha val="0"/>
                </a:schemeClr>
              </a:gs>
              <a:gs pos="34000">
                <a:schemeClr val="bg1">
                  <a:lumMod val="75000"/>
                  <a:alpha val="61000"/>
                </a:schemeClr>
              </a:gs>
              <a:gs pos="38000">
                <a:schemeClr val="bg1">
                  <a:lumMod val="75000"/>
                  <a:alpha val="76000"/>
                </a:schemeClr>
              </a:gs>
              <a:gs pos="100000">
                <a:schemeClr val="bg1">
                  <a:alpha val="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Placeholder 1"/>
          <p:cNvSpPr>
            <a:spLocks noGrp="1"/>
          </p:cNvSpPr>
          <p:nvPr>
            <p:ph type="title"/>
          </p:nvPr>
        </p:nvSpPr>
        <p:spPr>
          <a:xfrm>
            <a:off x="457200" y="990600"/>
            <a:ext cx="8229600" cy="914400"/>
          </a:xfrm>
          <a:prstGeom prst="rect">
            <a:avLst/>
          </a:prstGeom>
        </p:spPr>
        <p:txBody>
          <a:bodyPr vert="horz" lIns="0" tIns="45720" rIns="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981200"/>
            <a:ext cx="8229600" cy="4144963"/>
          </a:xfrm>
          <a:prstGeom prst="rect">
            <a:avLst/>
          </a:prstGeom>
        </p:spPr>
        <p:txBody>
          <a:bodyPr vert="horz" lIns="0" tIns="45720" rIns="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162800" y="6610350"/>
            <a:ext cx="1524000" cy="228600"/>
          </a:xfrm>
          <a:prstGeom prst="rect">
            <a:avLst/>
          </a:prstGeom>
        </p:spPr>
        <p:txBody>
          <a:bodyPr vert="horz" lIns="91440" tIns="45720" rIns="91440" bIns="45720" rtlCol="0" anchor="ctr"/>
          <a:lstStyle>
            <a:lvl1pPr algn="r">
              <a:defRPr sz="900" baseline="0">
                <a:solidFill>
                  <a:schemeClr val="tx1"/>
                </a:solidFill>
              </a:defRPr>
            </a:lvl1pPr>
          </a:lstStyle>
          <a:p>
            <a:fld id="{C8D35B46-B0AA-4A6E-9A67-E2FB62526FF0}" type="datetimeFigureOut">
              <a:rPr lang="en-US" smtClean="0"/>
              <a:t>10/26/2017</a:t>
            </a:fld>
            <a:endParaRPr lang="en-US" dirty="0"/>
          </a:p>
        </p:txBody>
      </p:sp>
      <p:sp>
        <p:nvSpPr>
          <p:cNvPr id="5" name="Footer Placeholder 4"/>
          <p:cNvSpPr>
            <a:spLocks noGrp="1"/>
          </p:cNvSpPr>
          <p:nvPr>
            <p:ph type="ftr" sz="quarter" idx="3"/>
          </p:nvPr>
        </p:nvSpPr>
        <p:spPr>
          <a:xfrm>
            <a:off x="457200" y="6610350"/>
            <a:ext cx="6629400" cy="228600"/>
          </a:xfrm>
          <a:prstGeom prst="rect">
            <a:avLst/>
          </a:prstGeom>
        </p:spPr>
        <p:txBody>
          <a:bodyPr vert="horz" lIns="91440" tIns="45720" rIns="91440" bIns="45720" rtlCol="0" anchor="ctr"/>
          <a:lstStyle>
            <a:lvl1pPr algn="r">
              <a:defRPr sz="900" baseline="0">
                <a:solidFill>
                  <a:schemeClr val="tx1"/>
                </a:solidFill>
              </a:defRPr>
            </a:lvl1pPr>
          </a:lstStyle>
          <a:p>
            <a:endParaRPr lang="en-US" dirty="0"/>
          </a:p>
        </p:txBody>
      </p:sp>
      <p:sp>
        <p:nvSpPr>
          <p:cNvPr id="6" name="Slide Number Placeholder 5"/>
          <p:cNvSpPr>
            <a:spLocks noGrp="1"/>
          </p:cNvSpPr>
          <p:nvPr>
            <p:ph type="sldNum" sz="quarter" idx="4"/>
          </p:nvPr>
        </p:nvSpPr>
        <p:spPr>
          <a:xfrm>
            <a:off x="8742680" y="6610350"/>
            <a:ext cx="381000" cy="228600"/>
          </a:xfrm>
          <a:prstGeom prst="rect">
            <a:avLst/>
          </a:prstGeom>
        </p:spPr>
        <p:txBody>
          <a:bodyPr vert="horz" lIns="91440" tIns="45720" rIns="91440" bIns="45720" rtlCol="0" anchor="ctr"/>
          <a:lstStyle>
            <a:lvl1pPr algn="r">
              <a:defRPr sz="900" baseline="0">
                <a:solidFill>
                  <a:schemeClr val="tx1"/>
                </a:solidFill>
              </a:defRPr>
            </a:lvl1pPr>
          </a:lstStyle>
          <a:p>
            <a:fld id="{F9AB836A-B321-4EA7-AB86-01EF4678B129}" type="slidenum">
              <a:rPr lang="en-US" smtClean="0"/>
              <a:t>‹#›</a:t>
            </a:fld>
            <a:endParaRPr lang="en-US" dirty="0"/>
          </a:p>
        </p:txBody>
      </p:sp>
    </p:spTree>
  </p:cSld>
  <p:clrMap bg1="lt1" tx1="dk1" bg2="lt2" tx2="dk2" accent1="accent1" accent2="accent2" accent3="accent3" accent4="accent4" accent5="accent5" accent6="accent6" hlink="hlink" folHlink="folHlink"/>
  <p:sldLayoutIdLst>
    <p:sldLayoutId id="2147483865" r:id="rId1"/>
    <p:sldLayoutId id="2147483866" r:id="rId2"/>
    <p:sldLayoutId id="2147483867" r:id="rId3"/>
    <p:sldLayoutId id="2147483868" r:id="rId4"/>
    <p:sldLayoutId id="2147483869" r:id="rId5"/>
    <p:sldLayoutId id="2147483870" r:id="rId6"/>
    <p:sldLayoutId id="2147483871" r:id="rId7"/>
    <p:sldLayoutId id="2147483872" r:id="rId8"/>
    <p:sldLayoutId id="2147483873" r:id="rId9"/>
    <p:sldLayoutId id="2147483874" r:id="rId10"/>
    <p:sldLayoutId id="2147483875" r:id="rId11"/>
  </p:sldLayoutIdLst>
  <p:txStyles>
    <p:titleStyle>
      <a:lvl1pPr algn="l" defTabSz="914400" rtl="0" eaLnBrk="1" latinLnBrk="0" hangingPunct="1">
        <a:spcBef>
          <a:spcPct val="0"/>
        </a:spcBef>
        <a:buNone/>
        <a:defRPr sz="360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914400" rtl="0" eaLnBrk="1" latinLnBrk="0" hangingPunct="1">
        <a:lnSpc>
          <a:spcPct val="100000"/>
        </a:lnSpc>
        <a:spcBef>
          <a:spcPct val="20000"/>
        </a:spcBef>
        <a:spcAft>
          <a:spcPts val="600"/>
        </a:spcAft>
        <a:buFont typeface="Wingdings" pitchFamily="2" charset="2"/>
        <a:buChar char="§"/>
        <a:defRPr sz="2000" kern="1200" baseline="0">
          <a:solidFill>
            <a:schemeClr val="tx2"/>
          </a:solidFill>
          <a:latin typeface="+mn-lt"/>
          <a:ea typeface="+mn-ea"/>
          <a:cs typeface="+mn-cs"/>
        </a:defRPr>
      </a:lvl1pPr>
      <a:lvl2pPr marL="742950" indent="-285750" algn="l" defTabSz="914400" rtl="0" eaLnBrk="1" latinLnBrk="0" hangingPunct="1">
        <a:lnSpc>
          <a:spcPct val="100000"/>
        </a:lnSpc>
        <a:spcBef>
          <a:spcPct val="20000"/>
        </a:spcBef>
        <a:spcAft>
          <a:spcPts val="600"/>
        </a:spcAft>
        <a:buClr>
          <a:schemeClr val="tx1">
            <a:lumMod val="50000"/>
            <a:lumOff val="50000"/>
          </a:schemeClr>
        </a:buClr>
        <a:buFont typeface="Wingdings" pitchFamily="2" charset="2"/>
        <a:buChar char="§"/>
        <a:defRPr sz="1600" kern="1200" baseline="0">
          <a:solidFill>
            <a:schemeClr val="tx2"/>
          </a:solidFill>
          <a:latin typeface="+mn-lt"/>
          <a:ea typeface="+mn-ea"/>
          <a:cs typeface="+mn-cs"/>
        </a:defRPr>
      </a:lvl2pPr>
      <a:lvl3pPr marL="1143000" indent="-228600" algn="l" defTabSz="914400" rtl="0" eaLnBrk="1" latinLnBrk="0" hangingPunct="1">
        <a:lnSpc>
          <a:spcPct val="100000"/>
        </a:lnSpc>
        <a:spcBef>
          <a:spcPct val="20000"/>
        </a:spcBef>
        <a:spcAft>
          <a:spcPts val="600"/>
        </a:spcAft>
        <a:buFont typeface="Wingdings" pitchFamily="2" charset="2"/>
        <a:buNone/>
        <a:defRPr sz="1400" kern="1200" baseline="0">
          <a:solidFill>
            <a:schemeClr val="tx2"/>
          </a:solidFill>
          <a:latin typeface="+mn-lt"/>
          <a:ea typeface="+mn-ea"/>
          <a:cs typeface="+mn-cs"/>
        </a:defRPr>
      </a:lvl3pPr>
      <a:lvl4pPr marL="1600200" indent="-228600" algn="l" defTabSz="914400" rtl="0" eaLnBrk="1" latinLnBrk="0" hangingPunct="1">
        <a:lnSpc>
          <a:spcPct val="100000"/>
        </a:lnSpc>
        <a:spcBef>
          <a:spcPct val="20000"/>
        </a:spcBef>
        <a:spcAft>
          <a:spcPts val="600"/>
        </a:spcAft>
        <a:buClr>
          <a:schemeClr val="tx1">
            <a:lumMod val="50000"/>
            <a:lumOff val="50000"/>
          </a:schemeClr>
        </a:buClr>
        <a:buFont typeface="Wingdings" pitchFamily="2" charset="2"/>
        <a:buNone/>
        <a:defRPr sz="1400" kern="1200" baseline="0">
          <a:solidFill>
            <a:schemeClr val="tx2"/>
          </a:solidFill>
          <a:latin typeface="+mn-lt"/>
          <a:ea typeface="+mn-ea"/>
          <a:cs typeface="+mn-cs"/>
        </a:defRPr>
      </a:lvl4pPr>
      <a:lvl5pPr marL="2057400" indent="-228600" algn="l" defTabSz="914400" rtl="0" eaLnBrk="1" latinLnBrk="0" hangingPunct="1">
        <a:lnSpc>
          <a:spcPct val="100000"/>
        </a:lnSpc>
        <a:spcBef>
          <a:spcPct val="20000"/>
        </a:spcBef>
        <a:spcAft>
          <a:spcPts val="600"/>
        </a:spcAft>
        <a:buClr>
          <a:schemeClr val="tx1">
            <a:lumMod val="50000"/>
            <a:lumOff val="50000"/>
          </a:schemeClr>
        </a:buClr>
        <a:buFont typeface="Wingdings" pitchFamily="2" charset="2"/>
        <a:buNone/>
        <a:defRPr sz="1400" kern="1200" baseline="0">
          <a:solidFill>
            <a:schemeClr val="tx2"/>
          </a:solidFill>
          <a:latin typeface="+mn-lt"/>
          <a:ea typeface="+mn-ea"/>
          <a:cs typeface="+mn-cs"/>
        </a:defRPr>
      </a:lvl5pPr>
      <a:lvl6pPr marL="2514600" indent="-228600" algn="l" defTabSz="914400" rtl="0" eaLnBrk="1" latinLnBrk="0" hangingPunct="1">
        <a:lnSpc>
          <a:spcPct val="100000"/>
        </a:lnSpc>
        <a:spcBef>
          <a:spcPct val="20000"/>
        </a:spcBef>
        <a:spcAft>
          <a:spcPts val="600"/>
        </a:spcAft>
        <a:buFontTx/>
        <a:buNone/>
        <a:defRPr sz="1400" kern="1200">
          <a:solidFill>
            <a:schemeClr val="tx2"/>
          </a:solidFill>
          <a:latin typeface="+mn-lt"/>
          <a:ea typeface="+mn-ea"/>
          <a:cs typeface="+mn-cs"/>
        </a:defRPr>
      </a:lvl6pPr>
      <a:lvl7pPr marL="2971800" indent="-228600" algn="l" defTabSz="914400" rtl="0" eaLnBrk="1" latinLnBrk="0" hangingPunct="1">
        <a:lnSpc>
          <a:spcPct val="100000"/>
        </a:lnSpc>
        <a:spcBef>
          <a:spcPct val="20000"/>
        </a:spcBef>
        <a:spcAft>
          <a:spcPts val="600"/>
        </a:spcAft>
        <a:buFontTx/>
        <a:buNone/>
        <a:defRPr sz="1400" kern="1200">
          <a:solidFill>
            <a:schemeClr val="tx2"/>
          </a:solidFill>
          <a:latin typeface="+mn-lt"/>
          <a:ea typeface="+mn-ea"/>
          <a:cs typeface="+mn-cs"/>
        </a:defRPr>
      </a:lvl7pPr>
      <a:lvl8pPr marL="3429000" indent="-228600" algn="l" defTabSz="914400" rtl="0" eaLnBrk="1" latinLnBrk="0" hangingPunct="1">
        <a:lnSpc>
          <a:spcPct val="100000"/>
        </a:lnSpc>
        <a:spcBef>
          <a:spcPct val="20000"/>
        </a:spcBef>
        <a:spcAft>
          <a:spcPts val="600"/>
        </a:spcAft>
        <a:buFontTx/>
        <a:buNone/>
        <a:defRPr sz="1400" kern="1200">
          <a:solidFill>
            <a:schemeClr val="tx2"/>
          </a:solidFill>
          <a:latin typeface="+mn-lt"/>
          <a:ea typeface="+mn-ea"/>
          <a:cs typeface="+mn-cs"/>
        </a:defRPr>
      </a:lvl8pPr>
      <a:lvl9pPr marL="3886200" indent="-228600" algn="l" defTabSz="914400" rtl="0" eaLnBrk="1" latinLnBrk="0" hangingPunct="1">
        <a:lnSpc>
          <a:spcPct val="100000"/>
        </a:lnSpc>
        <a:spcBef>
          <a:spcPct val="20000"/>
        </a:spcBef>
        <a:spcAft>
          <a:spcPts val="600"/>
        </a:spcAft>
        <a:buFontTx/>
        <a:buNone/>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slideLayout" Target="../slideLayouts/slideLayout2.xml"/><Relationship Id="rId1" Type="http://schemas.openxmlformats.org/officeDocument/2006/relationships/tags" Target="../tags/tag2.xml"/></Relationships>
</file>

<file path=ppt/slides/_rels/slide10.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1.xml"/></Relationships>
</file>

<file path=ppt/slides/_rels/slide11.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2.xml"/></Relationships>
</file>

<file path=ppt/slides/_rels/slide12.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2.xml"/><Relationship Id="rId1" Type="http://schemas.openxmlformats.org/officeDocument/2006/relationships/tags" Target="../tags/tag13.xml"/></Relationships>
</file>

<file path=ppt/slides/_rels/slide1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4.xml"/></Relationships>
</file>

<file path=ppt/slides/_rels/slide1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5.xml"/></Relationships>
</file>

<file path=ppt/slides/_rels/slide15.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2.xml"/><Relationship Id="rId1" Type="http://schemas.openxmlformats.org/officeDocument/2006/relationships/tags" Target="../tags/tag16.xml"/></Relationships>
</file>

<file path=ppt/slides/_rels/slide16.xml.rels><?xml version="1.0" encoding="UTF-8" standalone="yes"?>
<Relationships xmlns="http://schemas.openxmlformats.org/package/2006/relationships"><Relationship Id="rId3" Type="http://schemas.openxmlformats.org/officeDocument/2006/relationships/image" Target="../media/image11.wmf"/><Relationship Id="rId2" Type="http://schemas.openxmlformats.org/officeDocument/2006/relationships/slideLayout" Target="../slideLayouts/slideLayout2.xml"/><Relationship Id="rId1" Type="http://schemas.openxmlformats.org/officeDocument/2006/relationships/tags" Target="../tags/tag17.xml"/></Relationships>
</file>

<file path=ppt/slides/_rels/slide17.xml.rels><?xml version="1.0" encoding="UTF-8" standalone="yes"?>
<Relationships xmlns="http://schemas.openxmlformats.org/package/2006/relationships"><Relationship Id="rId3" Type="http://schemas.openxmlformats.org/officeDocument/2006/relationships/image" Target="../media/image11.wmf"/><Relationship Id="rId2" Type="http://schemas.openxmlformats.org/officeDocument/2006/relationships/slideLayout" Target="../slideLayouts/slideLayout2.xml"/><Relationship Id="rId1" Type="http://schemas.openxmlformats.org/officeDocument/2006/relationships/tags" Target="../tags/tag18.xml"/></Relationships>
</file>

<file path=ppt/slides/_rels/slide18.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9.xml"/></Relationships>
</file>

<file path=ppt/slides/_rels/slide19.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20.xml"/></Relationships>
</file>

<file path=ppt/slides/_rels/slide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3.xml"/></Relationships>
</file>

<file path=ppt/slides/_rels/slide20.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21.xml"/></Relationships>
</file>

<file path=ppt/slides/_rels/slide21.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22.xml"/></Relationships>
</file>

<file path=ppt/slides/_rels/slide2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23.xml"/></Relationships>
</file>

<file path=ppt/slides/_rels/slide2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24.xml"/></Relationships>
</file>

<file path=ppt/slides/_rels/slide2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25.xml"/></Relationships>
</file>

<file path=ppt/slides/_rels/slide2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26.xml"/></Relationships>
</file>

<file path=ppt/slides/_rels/slide2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27.xml"/></Relationships>
</file>

<file path=ppt/slides/_rels/slide27.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28.xml"/></Relationships>
</file>

<file path=ppt/slides/_rels/slide28.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29.xml"/></Relationships>
</file>

<file path=ppt/slides/_rels/slide29.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30.xml"/></Relationships>
</file>

<file path=ppt/slides/_rels/slide3.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slideLayout" Target="../slideLayouts/slideLayout2.xml"/><Relationship Id="rId1" Type="http://schemas.openxmlformats.org/officeDocument/2006/relationships/tags" Target="../tags/tag4.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30.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31.xml"/></Relationships>
</file>

<file path=ppt/slides/_rels/slide4.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slideLayout" Target="../slideLayouts/slideLayout2.xml"/><Relationship Id="rId1" Type="http://schemas.openxmlformats.org/officeDocument/2006/relationships/tags" Target="../tags/tag5.xml"/></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2.xml"/><Relationship Id="rId1" Type="http://schemas.openxmlformats.org/officeDocument/2006/relationships/tags" Target="../tags/tag6.xml"/></Relationships>
</file>

<file path=ppt/slides/_rels/slide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7.xml"/></Relationships>
</file>

<file path=ppt/slides/_rels/slide7.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8.xml"/></Relationships>
</file>

<file path=ppt/slides/_rels/slide8.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9.xml"/></Relationships>
</file>

<file path=ppt/slides/_rels/slide9.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1143000"/>
            <a:ext cx="8229600" cy="914400"/>
          </a:xfrm>
        </p:spPr>
        <p:txBody>
          <a:bodyPr>
            <a:normAutofit fontScale="90000"/>
          </a:bodyPr>
          <a:lstStyle/>
          <a:p>
            <a:pPr algn="ctr"/>
            <a:r>
              <a:rPr lang="en-US" b="1" dirty="0" smtClean="0"/>
              <a:t/>
            </a:r>
            <a:br>
              <a:rPr lang="en-US" b="1" dirty="0" smtClean="0"/>
            </a:br>
            <a:r>
              <a:rPr lang="en-US" sz="4000" b="1" dirty="0" smtClean="0">
                <a:latin typeface="Times New Roman" panose="02020603050405020304" pitchFamily="18" charset="0"/>
                <a:cs typeface="Times New Roman" panose="02020603050405020304" pitchFamily="18" charset="0"/>
              </a:rPr>
              <a:t>Board </a:t>
            </a:r>
            <a:r>
              <a:rPr lang="en-US" sz="4000" b="1" dirty="0">
                <a:latin typeface="Times New Roman" panose="02020603050405020304" pitchFamily="18" charset="0"/>
                <a:cs typeface="Times New Roman" panose="02020603050405020304" pitchFamily="18" charset="0"/>
              </a:rPr>
              <a:t>of Ethics and Government Accountability</a:t>
            </a:r>
            <a:r>
              <a:rPr lang="en-US" sz="4000" dirty="0">
                <a:latin typeface="Times New Roman" panose="02020603050405020304" pitchFamily="18" charset="0"/>
                <a:cs typeface="Times New Roman" panose="02020603050405020304" pitchFamily="18" charset="0"/>
              </a:rPr>
              <a:t/>
            </a:r>
            <a:br>
              <a:rPr lang="en-US" sz="4000" dirty="0">
                <a:latin typeface="Times New Roman" panose="02020603050405020304" pitchFamily="18" charset="0"/>
                <a:cs typeface="Times New Roman" panose="02020603050405020304" pitchFamily="18" charset="0"/>
              </a:rPr>
            </a:br>
            <a:r>
              <a:rPr lang="en-US" sz="4000" dirty="0" smtClean="0">
                <a:latin typeface="Times New Roman" panose="02020603050405020304" pitchFamily="18" charset="0"/>
                <a:cs typeface="Times New Roman" panose="02020603050405020304" pitchFamily="18" charset="0"/>
              </a:rPr>
              <a:t>Boards and Commissions Training</a:t>
            </a:r>
            <a:endParaRPr lang="en-US" sz="4000" b="1" dirty="0">
              <a:latin typeface="Times New Roman" panose="02020603050405020304" pitchFamily="18" charset="0"/>
              <a:cs typeface="Times New Roman" panose="02020603050405020304" pitchFamily="18" charset="0"/>
            </a:endParaRPr>
          </a:p>
        </p:txBody>
      </p:sp>
      <p:sp>
        <p:nvSpPr>
          <p:cNvPr id="5" name="Content Placeholder 4"/>
          <p:cNvSpPr>
            <a:spLocks noGrp="1"/>
          </p:cNvSpPr>
          <p:nvPr>
            <p:ph idx="1"/>
          </p:nvPr>
        </p:nvSpPr>
        <p:spPr>
          <a:xfrm>
            <a:off x="457200" y="1981200"/>
            <a:ext cx="8229600" cy="4144963"/>
          </a:xfrm>
        </p:spPr>
        <p:txBody>
          <a:bodyPr>
            <a:normAutofit/>
          </a:bodyPr>
          <a:lstStyle/>
          <a:p>
            <a:pPr marL="0" indent="0" algn="ctr">
              <a:buNone/>
            </a:pPr>
            <a:endParaRPr lang="en-US" sz="3600" dirty="0"/>
          </a:p>
          <a:p>
            <a:pPr marL="0" indent="0" algn="ctr">
              <a:buNone/>
            </a:pPr>
            <a:endParaRPr lang="en-US" sz="3600" dirty="0" smtClean="0"/>
          </a:p>
          <a:p>
            <a:pPr marL="0" indent="0" algn="ctr">
              <a:buNone/>
            </a:pPr>
            <a:endParaRPr lang="en-US" sz="3600" dirty="0"/>
          </a:p>
          <a:p>
            <a:pPr marL="0" indent="0" algn="ctr">
              <a:buNone/>
            </a:pPr>
            <a:endParaRPr lang="en-US" sz="1400" dirty="0" smtClean="0"/>
          </a:p>
          <a:p>
            <a:pPr marL="0" indent="0" algn="ctr">
              <a:buNone/>
            </a:pPr>
            <a:endParaRPr lang="en-US" sz="1400" dirty="0"/>
          </a:p>
          <a:p>
            <a:pPr marL="0" indent="0" algn="ctr">
              <a:buNone/>
            </a:pPr>
            <a:endParaRPr lang="en-US" sz="1400" dirty="0" smtClean="0"/>
          </a:p>
          <a:p>
            <a:pPr marL="0" indent="0" algn="ctr">
              <a:buNone/>
            </a:pPr>
            <a:endParaRPr lang="en-US" sz="1400" dirty="0"/>
          </a:p>
          <a:p>
            <a:pPr marL="0" indent="0" algn="ctr">
              <a:buNone/>
            </a:pPr>
            <a:r>
              <a:rPr lang="en-US" sz="1500" b="1" dirty="0" smtClean="0">
                <a:latin typeface="Times New Roman" panose="02020603050405020304" pitchFamily="18" charset="0"/>
                <a:cs typeface="Times New Roman" panose="02020603050405020304" pitchFamily="18" charset="0"/>
              </a:rPr>
              <a:t>(Updated:  10/2017)</a:t>
            </a:r>
          </a:p>
          <a:p>
            <a:pPr marL="0" indent="0" algn="ctr">
              <a:buNone/>
            </a:pPr>
            <a:endParaRPr lang="en-US" sz="3600" dirty="0"/>
          </a:p>
          <a:p>
            <a:pPr marL="0" indent="0" algn="ctr">
              <a:buNone/>
            </a:pPr>
            <a:endParaRPr lang="en-US" sz="3600" dirty="0" smtClean="0"/>
          </a:p>
          <a:p>
            <a:pPr marL="0" indent="0" algn="r">
              <a:buNone/>
            </a:pPr>
            <a:endParaRPr lang="en-US" sz="3600" dirty="0" smtClean="0"/>
          </a:p>
          <a:p>
            <a:pPr marL="0" indent="0" algn="r">
              <a:buNone/>
            </a:pPr>
            <a:endParaRPr lang="en-US" sz="3600" dirty="0"/>
          </a:p>
          <a:p>
            <a:pPr marL="0" indent="0" algn="r">
              <a:buNone/>
            </a:pPr>
            <a:endParaRPr lang="en-US" sz="3600" dirty="0" smtClean="0"/>
          </a:p>
          <a:p>
            <a:pPr marL="0" indent="0" algn="ctr">
              <a:buNone/>
            </a:pPr>
            <a:endParaRPr lang="en-US" sz="1100" dirty="0" smtClean="0"/>
          </a:p>
          <a:p>
            <a:pPr marL="0" indent="0" algn="ctr">
              <a:buNone/>
            </a:pPr>
            <a:endParaRPr lang="en-US" sz="2800" dirty="0"/>
          </a:p>
        </p:txBody>
      </p:sp>
      <p:pic>
        <p:nvPicPr>
          <p:cNvPr id="8" name="Picture 8" descr="C:\Documents and Settings\david.ramirez\Local Settings\Temporary Internet Files\Content.IE5\O5UJO16R\MP900362658[1].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590800" y="2819400"/>
            <a:ext cx="3657600" cy="2194560"/>
          </a:xfrm>
          <a:prstGeom prst="rect">
            <a:avLst/>
          </a:prstGeom>
          <a:noFill/>
          <a:extLst>
            <a:ext uri="{909E8E84-426E-40DD-AFC4-6F175D3DCCD1}">
              <a14:hiddenFill xmlns:a14="http://schemas.microsoft.com/office/drawing/2010/main">
                <a:solidFill>
                  <a:srgbClr val="FFFFFF"/>
                </a:solidFill>
              </a14:hiddenFill>
            </a:ext>
          </a:extLst>
        </p:spPr>
      </p:pic>
    </p:spTree>
    <p:custDataLst>
      <p:tags r:id="rId1"/>
    </p:custDataLst>
    <p:extLst>
      <p:ext uri="{BB962C8B-B14F-4D97-AF65-F5344CB8AC3E}">
        <p14:creationId xmlns:p14="http://schemas.microsoft.com/office/powerpoint/2010/main" val="57217584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ln>
            <a:solidFill>
              <a:schemeClr val="accent2"/>
            </a:solidFill>
          </a:ln>
        </p:spPr>
        <p:txBody>
          <a:bodyPr/>
          <a:lstStyle/>
          <a:p>
            <a:pPr algn="ctr"/>
            <a:r>
              <a:rPr lang="en-US" b="1" dirty="0" smtClean="0">
                <a:latin typeface="Times New Roman" panose="02020603050405020304" pitchFamily="18" charset="0"/>
                <a:cs typeface="Times New Roman" panose="02020603050405020304" pitchFamily="18" charset="0"/>
              </a:rPr>
              <a:t>Test Your Knowledge (Hatch Act)</a:t>
            </a:r>
            <a:endParaRPr lang="en-US" b="1"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normAutofit/>
          </a:bodyPr>
          <a:lstStyle/>
          <a:p>
            <a:pPr marL="0" indent="0">
              <a:buNone/>
            </a:pPr>
            <a:r>
              <a:rPr lang="en-US" sz="2400" dirty="0" smtClean="0">
                <a:latin typeface="Times New Roman" panose="02020603050405020304" pitchFamily="18" charset="0"/>
                <a:cs typeface="Times New Roman" panose="02020603050405020304" pitchFamily="18" charset="0"/>
              </a:rPr>
              <a:t>Bob serves as the Chair of the Contract Appeals Board. His wife is running for a partisan office in the District. A neighbor gives Bob a check for his wife’s campaign. Can Bob pass the check along to his wife? </a:t>
            </a:r>
          </a:p>
          <a:p>
            <a:r>
              <a:rPr lang="en-US" sz="2400" i="1" dirty="0" smtClean="0">
                <a:latin typeface="Times New Roman" panose="02020603050405020304" pitchFamily="18" charset="0"/>
                <a:cs typeface="Times New Roman" panose="02020603050405020304" pitchFamily="18" charset="0"/>
              </a:rPr>
              <a:t>Bob cannot accept, nor give the check to his wife. Bob’s passing the check to his wife constitutes fundraising </a:t>
            </a:r>
            <a:r>
              <a:rPr lang="en-US" sz="2400" i="1" dirty="0">
                <a:latin typeface="Times New Roman" panose="02020603050405020304" pitchFamily="18" charset="0"/>
                <a:cs typeface="Times New Roman" panose="02020603050405020304" pitchFamily="18" charset="0"/>
              </a:rPr>
              <a:t>for </a:t>
            </a:r>
            <a:r>
              <a:rPr lang="en-US" sz="2400" i="1" dirty="0" smtClean="0">
                <a:latin typeface="Times New Roman" panose="02020603050405020304" pitchFamily="18" charset="0"/>
                <a:cs typeface="Times New Roman" panose="02020603050405020304" pitchFamily="18" charset="0"/>
              </a:rPr>
              <a:t>the </a:t>
            </a:r>
            <a:r>
              <a:rPr lang="en-US" sz="2400" i="1" dirty="0">
                <a:latin typeface="Times New Roman" panose="02020603050405020304" pitchFamily="18" charset="0"/>
                <a:cs typeface="Times New Roman" panose="02020603050405020304" pitchFamily="18" charset="0"/>
              </a:rPr>
              <a:t>District regulated campaign of another, </a:t>
            </a:r>
            <a:r>
              <a:rPr lang="en-US" sz="2400" i="1" dirty="0" smtClean="0">
                <a:latin typeface="Times New Roman" panose="02020603050405020304" pitchFamily="18" charset="0"/>
                <a:cs typeface="Times New Roman" panose="02020603050405020304" pitchFamily="18" charset="0"/>
              </a:rPr>
              <a:t>thus violating </a:t>
            </a:r>
            <a:r>
              <a:rPr lang="en-US" sz="2400" i="1" dirty="0">
                <a:latin typeface="Times New Roman" panose="02020603050405020304" pitchFamily="18" charset="0"/>
                <a:cs typeface="Times New Roman" panose="02020603050405020304" pitchFamily="18" charset="0"/>
              </a:rPr>
              <a:t>the Local Hatch Act. </a:t>
            </a:r>
          </a:p>
        </p:txBody>
      </p:sp>
    </p:spTree>
    <p:custDataLst>
      <p:tags r:id="rId1"/>
    </p:custDataLst>
    <p:extLst>
      <p:ext uri="{BB962C8B-B14F-4D97-AF65-F5344CB8AC3E}">
        <p14:creationId xmlns:p14="http://schemas.microsoft.com/office/powerpoint/2010/main" val="3691047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wipe(down)">
                                      <p:cBhvr>
                                        <p:cTn id="7"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609600"/>
            <a:ext cx="8229600" cy="914400"/>
          </a:xfrm>
          <a:ln>
            <a:solidFill>
              <a:schemeClr val="accent2"/>
            </a:solidFill>
          </a:ln>
        </p:spPr>
        <p:txBody>
          <a:bodyPr>
            <a:normAutofit fontScale="90000"/>
          </a:bodyPr>
          <a:lstStyle/>
          <a:p>
            <a:pPr algn="ctr"/>
            <a:r>
              <a:rPr lang="en-US" b="1" dirty="0" smtClean="0">
                <a:latin typeface="Times New Roman" panose="02020603050405020304" pitchFamily="18" charset="0"/>
                <a:cs typeface="Times New Roman" panose="02020603050405020304" pitchFamily="18" charset="0"/>
              </a:rPr>
              <a:t>Financial Disclosure Filing Requirements</a:t>
            </a:r>
            <a:br>
              <a:rPr lang="en-US" b="1" dirty="0" smtClean="0">
                <a:latin typeface="Times New Roman" panose="02020603050405020304" pitchFamily="18" charset="0"/>
                <a:cs typeface="Times New Roman" panose="02020603050405020304" pitchFamily="18" charset="0"/>
              </a:rPr>
            </a:br>
            <a:r>
              <a:rPr lang="en-US" b="1" dirty="0" smtClean="0">
                <a:latin typeface="Times New Roman" panose="02020603050405020304" pitchFamily="18" charset="0"/>
                <a:cs typeface="Times New Roman" panose="02020603050405020304" pitchFamily="18" charset="0"/>
              </a:rPr>
              <a:t>for 2(e) Board and Commission Members</a:t>
            </a:r>
            <a:endParaRPr lang="en-US" b="1"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0" y="1676400"/>
            <a:ext cx="9144000" cy="4953000"/>
          </a:xfrm>
        </p:spPr>
        <p:txBody>
          <a:bodyPr>
            <a:noAutofit/>
          </a:bodyPr>
          <a:lstStyle/>
          <a:p>
            <a:pPr>
              <a:lnSpc>
                <a:spcPts val="1800"/>
              </a:lnSpc>
            </a:pPr>
            <a:r>
              <a:rPr lang="en-US" sz="1800" b="1" dirty="0" smtClean="0">
                <a:latin typeface="Times New Roman" panose="02020603050405020304" pitchFamily="18" charset="0"/>
                <a:cs typeface="Times New Roman" panose="02020603050405020304" pitchFamily="18" charset="0"/>
              </a:rPr>
              <a:t>Who files?</a:t>
            </a:r>
          </a:p>
          <a:p>
            <a:pPr lvl="1">
              <a:lnSpc>
                <a:spcPts val="1600"/>
              </a:lnSpc>
            </a:pPr>
            <a:r>
              <a:rPr lang="en-US" dirty="0" smtClean="0">
                <a:latin typeface="Times New Roman" panose="02020603050405020304" pitchFamily="18" charset="0"/>
                <a:cs typeface="Times New Roman" panose="02020603050405020304" pitchFamily="18" charset="0"/>
              </a:rPr>
              <a:t>Anyone considered a “</a:t>
            </a:r>
            <a:r>
              <a:rPr lang="en-US" b="1" dirty="0" smtClean="0">
                <a:latin typeface="Times New Roman" panose="02020603050405020304" pitchFamily="18" charset="0"/>
                <a:cs typeface="Times New Roman" panose="02020603050405020304" pitchFamily="18" charset="0"/>
              </a:rPr>
              <a:t>Public Official</a:t>
            </a:r>
            <a:r>
              <a:rPr lang="en-US" dirty="0" smtClean="0">
                <a:latin typeface="Times New Roman" panose="02020603050405020304" pitchFamily="18" charset="0"/>
                <a:cs typeface="Times New Roman" panose="02020603050405020304" pitchFamily="18" charset="0"/>
              </a:rPr>
              <a:t>” under the Ethics Act must file a PUBLIC Financial Disclosure Statement by May 15</a:t>
            </a:r>
            <a:r>
              <a:rPr lang="en-US" baseline="30000" dirty="0" smtClean="0">
                <a:latin typeface="Times New Roman" panose="02020603050405020304" pitchFamily="18" charset="0"/>
                <a:cs typeface="Times New Roman" panose="02020603050405020304" pitchFamily="18" charset="0"/>
              </a:rPr>
              <a:t>th</a:t>
            </a:r>
            <a:r>
              <a:rPr lang="en-US" dirty="0" smtClean="0">
                <a:latin typeface="Times New Roman" panose="02020603050405020304" pitchFamily="18" charset="0"/>
                <a:cs typeface="Times New Roman" panose="02020603050405020304" pitchFamily="18" charset="0"/>
              </a:rPr>
              <a:t> of each year.</a:t>
            </a:r>
          </a:p>
          <a:p>
            <a:pPr lvl="1">
              <a:lnSpc>
                <a:spcPts val="1600"/>
              </a:lnSpc>
            </a:pPr>
            <a:r>
              <a:rPr lang="en-US" dirty="0" smtClean="0">
                <a:latin typeface="Times New Roman" panose="02020603050405020304" pitchFamily="18" charset="0"/>
                <a:cs typeface="Times New Roman" panose="02020603050405020304" pitchFamily="18" charset="0"/>
              </a:rPr>
              <a:t>Members of 2(e) Boards and Commissions are considered </a:t>
            </a:r>
            <a:r>
              <a:rPr lang="en-US" b="1" dirty="0" smtClean="0">
                <a:latin typeface="Times New Roman" panose="02020603050405020304" pitchFamily="18" charset="0"/>
                <a:cs typeface="Times New Roman" panose="02020603050405020304" pitchFamily="18" charset="0"/>
              </a:rPr>
              <a:t>Public Officials.</a:t>
            </a:r>
          </a:p>
          <a:p>
            <a:pPr lvl="1">
              <a:lnSpc>
                <a:spcPts val="1600"/>
              </a:lnSpc>
            </a:pPr>
            <a:r>
              <a:rPr lang="en-US" dirty="0" smtClean="0">
                <a:latin typeface="Times New Roman" panose="02020603050405020304" pitchFamily="18" charset="0"/>
                <a:cs typeface="Times New Roman" panose="02020603050405020304" pitchFamily="18" charset="0"/>
              </a:rPr>
              <a:t>Reminder</a:t>
            </a:r>
            <a:r>
              <a:rPr lang="en-US" b="1" dirty="0" smtClean="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A person </a:t>
            </a:r>
            <a:r>
              <a:rPr lang="en-US" dirty="0" smtClean="0">
                <a:latin typeface="Times New Roman" panose="02020603050405020304" pitchFamily="18" charset="0"/>
                <a:cs typeface="Times New Roman" panose="02020603050405020304" pitchFamily="18" charset="0"/>
              </a:rPr>
              <a:t>is  </a:t>
            </a:r>
            <a:r>
              <a:rPr lang="en-US" dirty="0">
                <a:latin typeface="Times New Roman" panose="02020603050405020304" pitchFamily="18" charset="0"/>
                <a:cs typeface="Times New Roman" panose="02020603050405020304" pitchFamily="18" charset="0"/>
              </a:rPr>
              <a:t>considered a “public official” only if they held the position that made them a “public official” for </a:t>
            </a:r>
            <a:r>
              <a:rPr lang="en-US" b="1" dirty="0">
                <a:latin typeface="Times New Roman" panose="02020603050405020304" pitchFamily="18" charset="0"/>
                <a:cs typeface="Times New Roman" panose="02020603050405020304" pitchFamily="18" charset="0"/>
              </a:rPr>
              <a:t>more than thirty (30) days </a:t>
            </a:r>
            <a:r>
              <a:rPr lang="en-US" dirty="0">
                <a:latin typeface="Times New Roman" panose="02020603050405020304" pitchFamily="18" charset="0"/>
                <a:cs typeface="Times New Roman" panose="02020603050405020304" pitchFamily="18" charset="0"/>
              </a:rPr>
              <a:t>within the prior calendar year</a:t>
            </a:r>
            <a:r>
              <a:rPr lang="en-US" dirty="0" smtClean="0">
                <a:latin typeface="Times New Roman" panose="02020603050405020304" pitchFamily="18" charset="0"/>
                <a:cs typeface="Times New Roman" panose="02020603050405020304" pitchFamily="18" charset="0"/>
              </a:rPr>
              <a:t>.</a:t>
            </a:r>
            <a:endParaRPr lang="en-US" b="1" dirty="0" smtClean="0">
              <a:latin typeface="Times New Roman" panose="02020603050405020304" pitchFamily="18" charset="0"/>
              <a:cs typeface="Times New Roman" panose="02020603050405020304" pitchFamily="18" charset="0"/>
            </a:endParaRPr>
          </a:p>
          <a:p>
            <a:pPr>
              <a:lnSpc>
                <a:spcPts val="1800"/>
              </a:lnSpc>
            </a:pPr>
            <a:r>
              <a:rPr lang="en-US" sz="1800" b="1" dirty="0" smtClean="0">
                <a:latin typeface="Times New Roman" panose="02020603050405020304" pitchFamily="18" charset="0"/>
                <a:cs typeface="Times New Roman" panose="02020603050405020304" pitchFamily="18" charset="0"/>
              </a:rPr>
              <a:t>When?</a:t>
            </a:r>
          </a:p>
          <a:p>
            <a:pPr lvl="1">
              <a:lnSpc>
                <a:spcPts val="1600"/>
              </a:lnSpc>
            </a:pPr>
            <a:r>
              <a:rPr lang="en-US" b="1" dirty="0" smtClean="0">
                <a:latin typeface="Times New Roman" panose="02020603050405020304" pitchFamily="18" charset="0"/>
                <a:cs typeface="Times New Roman" panose="02020603050405020304" pitchFamily="18" charset="0"/>
              </a:rPr>
              <a:t>MAY 15</a:t>
            </a:r>
            <a:r>
              <a:rPr lang="en-US" b="1" baseline="30000" dirty="0" smtClean="0">
                <a:latin typeface="Times New Roman" panose="02020603050405020304" pitchFamily="18" charset="0"/>
                <a:cs typeface="Times New Roman" panose="02020603050405020304" pitchFamily="18" charset="0"/>
              </a:rPr>
              <a:t>TH</a:t>
            </a:r>
            <a:r>
              <a:rPr lang="en-US" b="1" dirty="0" smtClean="0">
                <a:latin typeface="Times New Roman" panose="02020603050405020304" pitchFamily="18" charset="0"/>
                <a:cs typeface="Times New Roman" panose="02020603050405020304" pitchFamily="18" charset="0"/>
              </a:rPr>
              <a:t> OF EACH YEAR</a:t>
            </a:r>
          </a:p>
          <a:p>
            <a:pPr lvl="1">
              <a:lnSpc>
                <a:spcPts val="1600"/>
              </a:lnSpc>
            </a:pPr>
            <a:r>
              <a:rPr lang="en-US" dirty="0">
                <a:latin typeface="Times New Roman" panose="02020603050405020304" pitchFamily="18" charset="0"/>
                <a:cs typeface="Times New Roman" panose="02020603050405020304" pitchFamily="18" charset="0"/>
              </a:rPr>
              <a:t>In late April, every Public filer will receive a letter or email from BEGA. The letter will:</a:t>
            </a:r>
          </a:p>
          <a:p>
            <a:pPr marL="862013" indent="-173038">
              <a:lnSpc>
                <a:spcPts val="1600"/>
              </a:lnSpc>
              <a:buFont typeface="Courier New" pitchFamily="49" charset="0"/>
              <a:buChar char="o"/>
            </a:pPr>
            <a:r>
              <a:rPr lang="en-US" sz="1600" dirty="0">
                <a:latin typeface="Times New Roman" panose="02020603050405020304" pitchFamily="18" charset="0"/>
                <a:cs typeface="Times New Roman" panose="02020603050405020304" pitchFamily="18" charset="0"/>
              </a:rPr>
              <a:t>Explain the process for filing</a:t>
            </a:r>
          </a:p>
          <a:p>
            <a:pPr marL="862013" indent="-173038">
              <a:lnSpc>
                <a:spcPts val="1600"/>
              </a:lnSpc>
              <a:buFont typeface="Courier New" pitchFamily="49" charset="0"/>
              <a:buChar char="o"/>
            </a:pPr>
            <a:r>
              <a:rPr lang="en-US" sz="1600" dirty="0">
                <a:latin typeface="Times New Roman" panose="02020603050405020304" pitchFamily="18" charset="0"/>
                <a:cs typeface="Times New Roman" panose="02020603050405020304" pitchFamily="18" charset="0"/>
              </a:rPr>
              <a:t>Include the log-in information for those who wish to file </a:t>
            </a:r>
            <a:r>
              <a:rPr lang="en-US" sz="1600" dirty="0" smtClean="0">
                <a:latin typeface="Times New Roman" panose="02020603050405020304" pitchFamily="18" charset="0"/>
                <a:cs typeface="Times New Roman" panose="02020603050405020304" pitchFamily="18" charset="0"/>
              </a:rPr>
              <a:t>electronically</a:t>
            </a:r>
          </a:p>
          <a:p>
            <a:pPr marL="862013" indent="-173038">
              <a:lnSpc>
                <a:spcPts val="1600"/>
              </a:lnSpc>
              <a:buFont typeface="Courier New" pitchFamily="49" charset="0"/>
              <a:buChar char="o"/>
            </a:pPr>
            <a:r>
              <a:rPr lang="en-US" sz="1600" dirty="0" smtClean="0">
                <a:latin typeface="Times New Roman" panose="02020603050405020304" pitchFamily="18" charset="0"/>
                <a:cs typeface="Times New Roman" panose="02020603050405020304" pitchFamily="18" charset="0"/>
              </a:rPr>
              <a:t>However</a:t>
            </a:r>
            <a:r>
              <a:rPr lang="en-US" sz="1600" dirty="0">
                <a:latin typeface="Times New Roman" panose="02020603050405020304" pitchFamily="18" charset="0"/>
                <a:cs typeface="Times New Roman" panose="02020603050405020304" pitchFamily="18" charset="0"/>
              </a:rPr>
              <a:t>, you are still required to file if you are a Public Official even if you do </a:t>
            </a:r>
            <a:r>
              <a:rPr lang="en-US" sz="1600" i="1" dirty="0">
                <a:latin typeface="Times New Roman" panose="02020603050405020304" pitchFamily="18" charset="0"/>
                <a:cs typeface="Times New Roman" panose="02020603050405020304" pitchFamily="18" charset="0"/>
              </a:rPr>
              <a:t>not </a:t>
            </a:r>
            <a:r>
              <a:rPr lang="en-US" sz="1600" dirty="0">
                <a:latin typeface="Times New Roman" panose="02020603050405020304" pitchFamily="18" charset="0"/>
                <a:cs typeface="Times New Roman" panose="02020603050405020304" pitchFamily="18" charset="0"/>
              </a:rPr>
              <a:t> receive a letter from BEGA</a:t>
            </a:r>
            <a:r>
              <a:rPr lang="en-US" sz="1600" dirty="0" smtClean="0">
                <a:latin typeface="Times New Roman" panose="02020603050405020304" pitchFamily="18" charset="0"/>
                <a:cs typeface="Times New Roman" panose="02020603050405020304" pitchFamily="18" charset="0"/>
              </a:rPr>
              <a:t>.</a:t>
            </a:r>
            <a:endParaRPr lang="en-US" sz="1600" b="1" dirty="0" smtClean="0">
              <a:latin typeface="Times New Roman" panose="02020603050405020304" pitchFamily="18" charset="0"/>
              <a:cs typeface="Times New Roman" panose="02020603050405020304" pitchFamily="18" charset="0"/>
            </a:endParaRPr>
          </a:p>
          <a:p>
            <a:pPr>
              <a:lnSpc>
                <a:spcPts val="1800"/>
              </a:lnSpc>
            </a:pPr>
            <a:r>
              <a:rPr lang="en-US" sz="1800" b="1" dirty="0" smtClean="0">
                <a:latin typeface="Times New Roman" panose="02020603050405020304" pitchFamily="18" charset="0"/>
                <a:cs typeface="Times New Roman" panose="02020603050405020304" pitchFamily="18" charset="0"/>
              </a:rPr>
              <a:t>Where?</a:t>
            </a:r>
          </a:p>
          <a:p>
            <a:pPr lvl="1">
              <a:lnSpc>
                <a:spcPts val="1800"/>
              </a:lnSpc>
            </a:pPr>
            <a:r>
              <a:rPr lang="en-US" dirty="0" smtClean="0">
                <a:latin typeface="Times New Roman" panose="02020603050405020304" pitchFamily="18" charset="0"/>
                <a:cs typeface="Times New Roman" panose="02020603050405020304" pitchFamily="18" charset="0"/>
              </a:rPr>
              <a:t>You can file electronically through BEGA’s e-filing website</a:t>
            </a:r>
            <a:endParaRPr lang="en-US" dirty="0">
              <a:solidFill>
                <a:srgbClr val="0070C0"/>
              </a:solidFill>
            </a:endParaRPr>
          </a:p>
          <a:p>
            <a:pPr lvl="1"/>
            <a:endParaRPr lang="en-US" dirty="0"/>
          </a:p>
        </p:txBody>
      </p:sp>
    </p:spTree>
    <p:custDataLst>
      <p:tags r:id="rId1"/>
    </p:custDataLst>
    <p:extLst>
      <p:ext uri="{BB962C8B-B14F-4D97-AF65-F5344CB8AC3E}">
        <p14:creationId xmlns:p14="http://schemas.microsoft.com/office/powerpoint/2010/main" val="310642550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52400" y="1524000"/>
            <a:ext cx="8763000" cy="5105400"/>
          </a:xfrm>
        </p:spPr>
        <p:txBody>
          <a:bodyPr numCol="3">
            <a:normAutofit fontScale="32500" lnSpcReduction="20000"/>
          </a:bodyPr>
          <a:lstStyle/>
          <a:p>
            <a:pPr marL="624078" indent="-514350">
              <a:lnSpc>
                <a:spcPts val="1100"/>
              </a:lnSpc>
              <a:buFont typeface="+mj-lt"/>
              <a:buAutoNum type="arabicPeriod"/>
            </a:pPr>
            <a:r>
              <a:rPr lang="en-US" sz="4300" dirty="0" smtClean="0">
                <a:latin typeface="Times New Roman" panose="02020603050405020304" pitchFamily="18" charset="0"/>
                <a:cs typeface="Times New Roman" panose="02020603050405020304" pitchFamily="18" charset="0"/>
              </a:rPr>
              <a:t>Apprenticeship Council </a:t>
            </a:r>
          </a:p>
          <a:p>
            <a:pPr marL="624078" indent="-514350">
              <a:lnSpc>
                <a:spcPts val="1100"/>
              </a:lnSpc>
              <a:buFont typeface="+mj-lt"/>
              <a:buAutoNum type="arabicPeriod"/>
            </a:pPr>
            <a:r>
              <a:rPr lang="en-US" sz="4300" dirty="0" smtClean="0">
                <a:latin typeface="Times New Roman" panose="02020603050405020304" pitchFamily="18" charset="0"/>
                <a:cs typeface="Times New Roman" panose="02020603050405020304" pitchFamily="18" charset="0"/>
              </a:rPr>
              <a:t>Armory Board</a:t>
            </a:r>
          </a:p>
          <a:p>
            <a:pPr marL="624078" indent="-514350">
              <a:lnSpc>
                <a:spcPts val="1100"/>
              </a:lnSpc>
              <a:buFont typeface="+mj-lt"/>
              <a:buAutoNum type="arabicPeriod"/>
            </a:pPr>
            <a:r>
              <a:rPr lang="en-US" sz="4300" dirty="0" smtClean="0">
                <a:latin typeface="Times New Roman" panose="02020603050405020304" pitchFamily="18" charset="0"/>
                <a:cs typeface="Times New Roman" panose="02020603050405020304" pitchFamily="18" charset="0"/>
              </a:rPr>
              <a:t>Board of Dentistry</a:t>
            </a:r>
          </a:p>
          <a:p>
            <a:pPr marL="624078" indent="-514350">
              <a:lnSpc>
                <a:spcPts val="1100"/>
              </a:lnSpc>
              <a:buFont typeface="+mj-lt"/>
              <a:buAutoNum type="arabicPeriod"/>
            </a:pPr>
            <a:r>
              <a:rPr lang="en-US" sz="4300" dirty="0" smtClean="0">
                <a:latin typeface="Times New Roman" panose="02020603050405020304" pitchFamily="18" charset="0"/>
                <a:cs typeface="Times New Roman" panose="02020603050405020304" pitchFamily="18" charset="0"/>
              </a:rPr>
              <a:t>Board of Medicine</a:t>
            </a:r>
          </a:p>
          <a:p>
            <a:pPr marL="624078" indent="-514350">
              <a:lnSpc>
                <a:spcPts val="1100"/>
              </a:lnSpc>
              <a:buFont typeface="+mj-lt"/>
              <a:buAutoNum type="arabicPeriod"/>
            </a:pPr>
            <a:r>
              <a:rPr lang="en-US" sz="4300" dirty="0" smtClean="0">
                <a:latin typeface="Times New Roman" panose="02020603050405020304" pitchFamily="18" charset="0"/>
                <a:cs typeface="Times New Roman" panose="02020603050405020304" pitchFamily="18" charset="0"/>
              </a:rPr>
              <a:t>Board of Nursing</a:t>
            </a:r>
          </a:p>
          <a:p>
            <a:pPr marL="624078" indent="-514350">
              <a:lnSpc>
                <a:spcPts val="1100"/>
              </a:lnSpc>
              <a:buFont typeface="+mj-lt"/>
              <a:buAutoNum type="arabicPeriod"/>
            </a:pPr>
            <a:r>
              <a:rPr lang="en-US" sz="4300" dirty="0" smtClean="0">
                <a:latin typeface="Times New Roman" panose="02020603050405020304" pitchFamily="18" charset="0"/>
                <a:cs typeface="Times New Roman" panose="02020603050405020304" pitchFamily="18" charset="0"/>
              </a:rPr>
              <a:t>Board of Nursing Home Administration</a:t>
            </a:r>
          </a:p>
          <a:p>
            <a:pPr marL="624078" indent="-514350">
              <a:lnSpc>
                <a:spcPts val="1100"/>
              </a:lnSpc>
              <a:buFont typeface="+mj-lt"/>
              <a:buAutoNum type="arabicPeriod"/>
            </a:pPr>
            <a:r>
              <a:rPr lang="en-US" sz="4300" dirty="0" smtClean="0">
                <a:latin typeface="Times New Roman" panose="02020603050405020304" pitchFamily="18" charset="0"/>
                <a:cs typeface="Times New Roman" panose="02020603050405020304" pitchFamily="18" charset="0"/>
              </a:rPr>
              <a:t>Board of Psychology </a:t>
            </a:r>
          </a:p>
          <a:p>
            <a:pPr marL="624078" indent="-514350">
              <a:lnSpc>
                <a:spcPts val="1100"/>
              </a:lnSpc>
              <a:buFont typeface="+mj-lt"/>
              <a:buAutoNum type="arabicPeriod"/>
            </a:pPr>
            <a:r>
              <a:rPr lang="en-US" sz="4300" dirty="0" smtClean="0">
                <a:latin typeface="Times New Roman" panose="02020603050405020304" pitchFamily="18" charset="0"/>
                <a:cs typeface="Times New Roman" panose="02020603050405020304" pitchFamily="18" charset="0"/>
              </a:rPr>
              <a:t>Child Support Guideline Commission</a:t>
            </a:r>
          </a:p>
          <a:p>
            <a:pPr marL="624078" indent="-514350">
              <a:lnSpc>
                <a:spcPts val="1100"/>
              </a:lnSpc>
              <a:buFont typeface="+mj-lt"/>
              <a:buAutoNum type="arabicPeriod"/>
            </a:pPr>
            <a:r>
              <a:rPr lang="en-US" sz="4300" dirty="0" smtClean="0">
                <a:latin typeface="Times New Roman" panose="02020603050405020304" pitchFamily="18" charset="0"/>
                <a:cs typeface="Times New Roman" panose="02020603050405020304" pitchFamily="18" charset="0"/>
              </a:rPr>
              <a:t>Boxing and Wrestling Commission</a:t>
            </a:r>
          </a:p>
          <a:p>
            <a:pPr marL="624078" indent="-514350">
              <a:lnSpc>
                <a:spcPts val="1100"/>
              </a:lnSpc>
              <a:buFont typeface="+mj-lt"/>
              <a:buAutoNum type="arabicPeriod"/>
            </a:pPr>
            <a:r>
              <a:rPr lang="en-US" sz="4300" dirty="0" smtClean="0">
                <a:latin typeface="Times New Roman" panose="02020603050405020304" pitchFamily="18" charset="0"/>
                <a:cs typeface="Times New Roman" panose="02020603050405020304" pitchFamily="18" charset="0"/>
              </a:rPr>
              <a:t>Multistate Tax Commission</a:t>
            </a:r>
          </a:p>
          <a:p>
            <a:pPr marL="624078" indent="-514350">
              <a:lnSpc>
                <a:spcPts val="1100"/>
              </a:lnSpc>
              <a:buFont typeface="+mj-lt"/>
              <a:buAutoNum type="arabicPeriod"/>
            </a:pPr>
            <a:r>
              <a:rPr lang="en-US" sz="4300" dirty="0" smtClean="0">
                <a:latin typeface="Times New Roman" panose="02020603050405020304" pitchFamily="18" charset="0"/>
                <a:cs typeface="Times New Roman" panose="02020603050405020304" pitchFamily="18" charset="0"/>
              </a:rPr>
              <a:t>Public Access Corporation Board of Directors </a:t>
            </a:r>
          </a:p>
          <a:p>
            <a:pPr marL="624078" indent="-514350">
              <a:lnSpc>
                <a:spcPts val="1100"/>
              </a:lnSpc>
              <a:buFont typeface="+mj-lt"/>
              <a:buAutoNum type="arabicPeriod"/>
            </a:pPr>
            <a:r>
              <a:rPr lang="en-US" sz="4300" dirty="0" smtClean="0">
                <a:latin typeface="Times New Roman" panose="02020603050405020304" pitchFamily="18" charset="0"/>
                <a:cs typeface="Times New Roman" panose="02020603050405020304" pitchFamily="18" charset="0"/>
              </a:rPr>
              <a:t>Board of Real Estate</a:t>
            </a:r>
          </a:p>
          <a:p>
            <a:pPr marL="624078" indent="-514350">
              <a:lnSpc>
                <a:spcPts val="1100"/>
              </a:lnSpc>
              <a:buFont typeface="+mj-lt"/>
              <a:buAutoNum type="arabicPeriod"/>
            </a:pPr>
            <a:r>
              <a:rPr lang="en-US" sz="4300" dirty="0" smtClean="0">
                <a:latin typeface="Times New Roman" panose="02020603050405020304" pitchFamily="18" charset="0"/>
                <a:cs typeface="Times New Roman" panose="02020603050405020304" pitchFamily="18" charset="0"/>
              </a:rPr>
              <a:t>Board of Dietetics and Nutrition</a:t>
            </a:r>
          </a:p>
          <a:p>
            <a:pPr marL="624078" indent="-514350">
              <a:lnSpc>
                <a:spcPts val="1100"/>
              </a:lnSpc>
              <a:buFont typeface="+mj-lt"/>
              <a:buAutoNum type="arabicPeriod"/>
            </a:pPr>
            <a:r>
              <a:rPr lang="en-US" sz="4300" dirty="0" smtClean="0">
                <a:latin typeface="Times New Roman" panose="02020603050405020304" pitchFamily="18" charset="0"/>
                <a:cs typeface="Times New Roman" panose="02020603050405020304" pitchFamily="18" charset="0"/>
              </a:rPr>
              <a:t>Board of Occupational Therapy</a:t>
            </a:r>
          </a:p>
          <a:p>
            <a:pPr marL="624078" indent="-514350">
              <a:lnSpc>
                <a:spcPts val="1100"/>
              </a:lnSpc>
              <a:buFont typeface="+mj-lt"/>
              <a:buAutoNum type="arabicPeriod"/>
            </a:pPr>
            <a:r>
              <a:rPr lang="en-US" sz="4300" dirty="0" smtClean="0">
                <a:latin typeface="Times New Roman" panose="02020603050405020304" pitchFamily="18" charset="0"/>
                <a:cs typeface="Times New Roman" panose="02020603050405020304" pitchFamily="18" charset="0"/>
              </a:rPr>
              <a:t>Board of Optometry</a:t>
            </a:r>
          </a:p>
          <a:p>
            <a:pPr marL="624078" indent="-514350">
              <a:lnSpc>
                <a:spcPts val="1100"/>
              </a:lnSpc>
              <a:buFont typeface="+mj-lt"/>
              <a:buAutoNum type="arabicPeriod"/>
            </a:pPr>
            <a:r>
              <a:rPr lang="en-US" sz="4300" dirty="0" smtClean="0">
                <a:latin typeface="Times New Roman" panose="02020603050405020304" pitchFamily="18" charset="0"/>
                <a:cs typeface="Times New Roman" panose="02020603050405020304" pitchFamily="18" charset="0"/>
              </a:rPr>
              <a:t>Board of Pharmacy</a:t>
            </a:r>
          </a:p>
          <a:p>
            <a:pPr marL="624078" indent="-514350">
              <a:lnSpc>
                <a:spcPts val="1100"/>
              </a:lnSpc>
              <a:buFont typeface="+mj-lt"/>
              <a:buAutoNum type="arabicPeriod"/>
            </a:pPr>
            <a:r>
              <a:rPr lang="en-US" sz="4300" dirty="0" smtClean="0">
                <a:latin typeface="Times New Roman" panose="02020603050405020304" pitchFamily="18" charset="0"/>
                <a:cs typeface="Times New Roman" panose="02020603050405020304" pitchFamily="18" charset="0"/>
              </a:rPr>
              <a:t>Board of Physical Therapy</a:t>
            </a:r>
          </a:p>
          <a:p>
            <a:pPr marL="624078" indent="-514350">
              <a:lnSpc>
                <a:spcPts val="1100"/>
              </a:lnSpc>
              <a:buFont typeface="+mj-lt"/>
              <a:buAutoNum type="arabicPeriod"/>
            </a:pPr>
            <a:r>
              <a:rPr lang="en-US" sz="4300" dirty="0" smtClean="0">
                <a:latin typeface="Times New Roman" panose="02020603050405020304" pitchFamily="18" charset="0"/>
                <a:cs typeface="Times New Roman" panose="02020603050405020304" pitchFamily="18" charset="0"/>
              </a:rPr>
              <a:t>Board of Podiatry</a:t>
            </a:r>
          </a:p>
          <a:p>
            <a:pPr marL="624078" indent="-514350">
              <a:lnSpc>
                <a:spcPts val="1100"/>
              </a:lnSpc>
              <a:buFont typeface="+mj-lt"/>
              <a:buAutoNum type="arabicPeriod"/>
            </a:pPr>
            <a:r>
              <a:rPr lang="en-US" sz="4300" dirty="0" smtClean="0">
                <a:latin typeface="Times New Roman" panose="02020603050405020304" pitchFamily="18" charset="0"/>
                <a:cs typeface="Times New Roman" panose="02020603050405020304" pitchFamily="18" charset="0"/>
              </a:rPr>
              <a:t>Board of Social Work</a:t>
            </a:r>
          </a:p>
          <a:p>
            <a:pPr marL="624078" indent="-514350">
              <a:lnSpc>
                <a:spcPts val="1100"/>
              </a:lnSpc>
              <a:buFont typeface="+mj-lt"/>
              <a:buAutoNum type="arabicPeriod"/>
            </a:pPr>
            <a:r>
              <a:rPr lang="en-US" sz="4300" dirty="0" smtClean="0">
                <a:latin typeface="Times New Roman" panose="02020603050405020304" pitchFamily="18" charset="0"/>
                <a:cs typeface="Times New Roman" panose="02020603050405020304" pitchFamily="18" charset="0"/>
              </a:rPr>
              <a:t>Board of Professional Counseling</a:t>
            </a:r>
          </a:p>
          <a:p>
            <a:pPr marL="624078" indent="-514350">
              <a:lnSpc>
                <a:spcPts val="1100"/>
              </a:lnSpc>
              <a:buFont typeface="+mj-lt"/>
              <a:buAutoNum type="arabicPeriod"/>
            </a:pPr>
            <a:r>
              <a:rPr lang="en-US" sz="4300" dirty="0" smtClean="0">
                <a:latin typeface="Times New Roman" panose="02020603050405020304" pitchFamily="18" charset="0"/>
                <a:cs typeface="Times New Roman" panose="02020603050405020304" pitchFamily="18" charset="0"/>
              </a:rPr>
              <a:t>Board of Respiratory Care</a:t>
            </a:r>
          </a:p>
          <a:p>
            <a:pPr marL="624078" indent="-514350">
              <a:lnSpc>
                <a:spcPts val="1100"/>
              </a:lnSpc>
              <a:buFont typeface="+mj-lt"/>
              <a:buAutoNum type="arabicPeriod"/>
            </a:pPr>
            <a:r>
              <a:rPr lang="en-US" sz="4300" dirty="0" smtClean="0">
                <a:latin typeface="Times New Roman" panose="02020603050405020304" pitchFamily="18" charset="0"/>
                <a:cs typeface="Times New Roman" panose="02020603050405020304" pitchFamily="18" charset="0"/>
              </a:rPr>
              <a:t>Board of Massage Therapy</a:t>
            </a:r>
          </a:p>
          <a:p>
            <a:pPr marL="624078" indent="-514350">
              <a:lnSpc>
                <a:spcPts val="1100"/>
              </a:lnSpc>
              <a:buFont typeface="+mj-lt"/>
              <a:buAutoNum type="arabicPeriod"/>
            </a:pPr>
            <a:r>
              <a:rPr lang="en-US" sz="4300" dirty="0" smtClean="0">
                <a:latin typeface="Times New Roman" panose="02020603050405020304" pitchFamily="18" charset="0"/>
                <a:cs typeface="Times New Roman" panose="02020603050405020304" pitchFamily="18" charset="0"/>
              </a:rPr>
              <a:t>Board of Chiropractic</a:t>
            </a:r>
          </a:p>
          <a:p>
            <a:pPr marL="624078" indent="-514350">
              <a:lnSpc>
                <a:spcPts val="1100"/>
              </a:lnSpc>
              <a:buFont typeface="+mj-lt"/>
              <a:buAutoNum type="arabicPeriod"/>
            </a:pPr>
            <a:r>
              <a:rPr lang="en-US" sz="4300" dirty="0" smtClean="0">
                <a:latin typeface="Times New Roman" panose="02020603050405020304" pitchFamily="18" charset="0"/>
                <a:cs typeface="Times New Roman" panose="02020603050405020304" pitchFamily="18" charset="0"/>
              </a:rPr>
              <a:t>Statewide Health Coordinating Council </a:t>
            </a:r>
          </a:p>
          <a:p>
            <a:pPr marL="624078" indent="-514350">
              <a:lnSpc>
                <a:spcPts val="1100"/>
              </a:lnSpc>
              <a:buFont typeface="+mj-lt"/>
              <a:buAutoNum type="arabicPeriod"/>
            </a:pPr>
            <a:r>
              <a:rPr lang="en-US" sz="4300" dirty="0" smtClean="0">
                <a:latin typeface="Times New Roman" panose="02020603050405020304" pitchFamily="18" charset="0"/>
                <a:cs typeface="Times New Roman" panose="02020603050405020304" pitchFamily="18" charset="0"/>
              </a:rPr>
              <a:t>Board of Barber and Cosmetology </a:t>
            </a:r>
          </a:p>
          <a:p>
            <a:pPr marL="624078" indent="-514350">
              <a:lnSpc>
                <a:spcPts val="1100"/>
              </a:lnSpc>
              <a:buFont typeface="+mj-lt"/>
              <a:buAutoNum type="arabicPeriod"/>
            </a:pPr>
            <a:r>
              <a:rPr lang="en-US" sz="4300" dirty="0" smtClean="0">
                <a:latin typeface="Times New Roman" panose="02020603050405020304" pitchFamily="18" charset="0"/>
                <a:cs typeface="Times New Roman" panose="02020603050405020304" pitchFamily="18" charset="0"/>
              </a:rPr>
              <a:t>Board of Real Estate Appraisers</a:t>
            </a:r>
          </a:p>
          <a:p>
            <a:pPr marL="624078" indent="-514350">
              <a:lnSpc>
                <a:spcPts val="1100"/>
              </a:lnSpc>
              <a:buFont typeface="+mj-lt"/>
              <a:buAutoNum type="arabicPeriod"/>
            </a:pPr>
            <a:r>
              <a:rPr lang="en-US" sz="4300" dirty="0" smtClean="0">
                <a:latin typeface="Times New Roman" panose="02020603050405020304" pitchFamily="18" charset="0"/>
                <a:cs typeface="Times New Roman" panose="02020603050405020304" pitchFamily="18" charset="0"/>
              </a:rPr>
              <a:t>Board of Funeral Directors </a:t>
            </a:r>
          </a:p>
          <a:p>
            <a:pPr marL="624078" indent="-514350">
              <a:lnSpc>
                <a:spcPts val="1100"/>
              </a:lnSpc>
              <a:buFont typeface="+mj-lt"/>
              <a:buAutoNum type="arabicPeriod"/>
            </a:pPr>
            <a:r>
              <a:rPr lang="en-US" sz="4300" dirty="0" smtClean="0">
                <a:latin typeface="Times New Roman" panose="02020603050405020304" pitchFamily="18" charset="0"/>
                <a:cs typeface="Times New Roman" panose="02020603050405020304" pitchFamily="18" charset="0"/>
              </a:rPr>
              <a:t>Board of Veterinary Examiners </a:t>
            </a:r>
          </a:p>
          <a:p>
            <a:pPr marL="624078" indent="-514350">
              <a:lnSpc>
                <a:spcPts val="1100"/>
              </a:lnSpc>
              <a:buFont typeface="+mj-lt"/>
              <a:buAutoNum type="arabicPeriod"/>
            </a:pPr>
            <a:r>
              <a:rPr lang="en-US" sz="4300" dirty="0" smtClean="0">
                <a:latin typeface="Times New Roman" panose="02020603050405020304" pitchFamily="18" charset="0"/>
                <a:cs typeface="Times New Roman" panose="02020603050405020304" pitchFamily="18" charset="0"/>
              </a:rPr>
              <a:t>Board of Architecture and Interior Designers </a:t>
            </a:r>
          </a:p>
          <a:p>
            <a:pPr marL="624078" indent="-514350">
              <a:lnSpc>
                <a:spcPts val="1100"/>
              </a:lnSpc>
              <a:buFont typeface="+mj-lt"/>
              <a:buAutoNum type="arabicPeriod"/>
            </a:pPr>
            <a:r>
              <a:rPr lang="en-US" sz="4300" dirty="0" smtClean="0">
                <a:latin typeface="Times New Roman" panose="02020603050405020304" pitchFamily="18" charset="0"/>
                <a:cs typeface="Times New Roman" panose="02020603050405020304" pitchFamily="18" charset="0"/>
              </a:rPr>
              <a:t>Board of Accountancy </a:t>
            </a:r>
          </a:p>
          <a:p>
            <a:pPr marL="624078" indent="-514350">
              <a:lnSpc>
                <a:spcPts val="1100"/>
              </a:lnSpc>
              <a:buFont typeface="+mj-lt"/>
              <a:buAutoNum type="arabicPeriod"/>
            </a:pPr>
            <a:r>
              <a:rPr lang="en-US" sz="4300" dirty="0" smtClean="0">
                <a:latin typeface="Times New Roman" panose="02020603050405020304" pitchFamily="18" charset="0"/>
                <a:cs typeface="Times New Roman" panose="02020603050405020304" pitchFamily="18" charset="0"/>
              </a:rPr>
              <a:t>Board of Industrial Trades</a:t>
            </a:r>
          </a:p>
          <a:p>
            <a:pPr marL="624078" indent="-514350">
              <a:lnSpc>
                <a:spcPts val="1100"/>
              </a:lnSpc>
              <a:buFont typeface="+mj-lt"/>
              <a:buAutoNum type="arabicPeriod"/>
            </a:pPr>
            <a:r>
              <a:rPr lang="en-US" sz="4300" dirty="0" smtClean="0">
                <a:latin typeface="Times New Roman" panose="02020603050405020304" pitchFamily="18" charset="0"/>
                <a:cs typeface="Times New Roman" panose="02020603050405020304" pitchFamily="18" charset="0"/>
              </a:rPr>
              <a:t>Board of Professional Engineering</a:t>
            </a:r>
          </a:p>
          <a:p>
            <a:pPr marL="624078" indent="-514350">
              <a:lnSpc>
                <a:spcPts val="1100"/>
              </a:lnSpc>
              <a:buFont typeface="+mj-lt"/>
              <a:buAutoNum type="arabicPeriod"/>
            </a:pPr>
            <a:r>
              <a:rPr lang="en-US" sz="4300" dirty="0" smtClean="0">
                <a:latin typeface="Times New Roman" panose="02020603050405020304" pitchFamily="18" charset="0"/>
                <a:cs typeface="Times New Roman" panose="02020603050405020304" pitchFamily="18" charset="0"/>
              </a:rPr>
              <a:t>Housing and Community Development Reform Commission </a:t>
            </a:r>
          </a:p>
          <a:p>
            <a:pPr marL="624078" indent="-514350">
              <a:lnSpc>
                <a:spcPts val="1100"/>
              </a:lnSpc>
              <a:buFont typeface="+mj-lt"/>
              <a:buAutoNum type="arabicPeriod"/>
            </a:pPr>
            <a:r>
              <a:rPr lang="en-US" sz="4300" dirty="0" smtClean="0">
                <a:latin typeface="Times New Roman" panose="02020603050405020304" pitchFamily="18" charset="0"/>
                <a:cs typeface="Times New Roman" panose="02020603050405020304" pitchFamily="18" charset="0"/>
              </a:rPr>
              <a:t>Commission on Asian and Pacific Islander Community Development</a:t>
            </a:r>
          </a:p>
          <a:p>
            <a:pPr marL="624078" indent="-514350">
              <a:lnSpc>
                <a:spcPts val="1100"/>
              </a:lnSpc>
              <a:buFont typeface="+mj-lt"/>
              <a:buAutoNum type="arabicPeriod"/>
            </a:pPr>
            <a:r>
              <a:rPr lang="en-US" sz="4300" dirty="0" smtClean="0">
                <a:latin typeface="Times New Roman" panose="02020603050405020304" pitchFamily="18" charset="0"/>
                <a:cs typeface="Times New Roman" panose="02020603050405020304" pitchFamily="18" charset="0"/>
              </a:rPr>
              <a:t>Board of Marriage and Family Therapy</a:t>
            </a:r>
          </a:p>
          <a:p>
            <a:pPr marL="624078" indent="-514350">
              <a:lnSpc>
                <a:spcPts val="1100"/>
              </a:lnSpc>
              <a:buFont typeface="+mj-lt"/>
              <a:buAutoNum type="arabicPeriod"/>
            </a:pPr>
            <a:r>
              <a:rPr lang="en-US" sz="4300" dirty="0" smtClean="0">
                <a:latin typeface="Times New Roman" panose="02020603050405020304" pitchFamily="18" charset="0"/>
                <a:cs typeface="Times New Roman" panose="02020603050405020304" pitchFamily="18" charset="0"/>
              </a:rPr>
              <a:t>Motor Vehicle Theft Prevention Commission</a:t>
            </a:r>
          </a:p>
          <a:p>
            <a:pPr marL="624078" indent="-514350">
              <a:lnSpc>
                <a:spcPts val="1100"/>
              </a:lnSpc>
              <a:buFont typeface="+mj-lt"/>
              <a:buAutoNum type="arabicPeriod"/>
            </a:pPr>
            <a:r>
              <a:rPr lang="en-US" sz="4300" dirty="0" smtClean="0">
                <a:latin typeface="Times New Roman" panose="02020603050405020304" pitchFamily="18" charset="0"/>
                <a:cs typeface="Times New Roman" panose="02020603050405020304" pitchFamily="18" charset="0"/>
              </a:rPr>
              <a:t>Commission on African Affairs</a:t>
            </a:r>
          </a:p>
          <a:p>
            <a:pPr marL="624078" indent="-514350">
              <a:lnSpc>
                <a:spcPts val="1100"/>
              </a:lnSpc>
              <a:buFont typeface="+mj-lt"/>
              <a:buAutoNum type="arabicPeriod"/>
            </a:pPr>
            <a:r>
              <a:rPr lang="en-US" sz="4300" dirty="0" smtClean="0">
                <a:latin typeface="Times New Roman" panose="02020603050405020304" pitchFamily="18" charset="0"/>
                <a:cs typeface="Times New Roman" panose="02020603050405020304" pitchFamily="18" charset="0"/>
              </a:rPr>
              <a:t>Science Advisory Board to the Department of Forensic Sciences </a:t>
            </a:r>
          </a:p>
          <a:p>
            <a:pPr marL="624078" indent="-514350">
              <a:lnSpc>
                <a:spcPts val="1100"/>
              </a:lnSpc>
              <a:buFont typeface="+mj-lt"/>
              <a:buAutoNum type="arabicPeriod"/>
            </a:pPr>
            <a:r>
              <a:rPr lang="en-US" sz="4300" dirty="0" smtClean="0">
                <a:latin typeface="Times New Roman" panose="02020603050405020304" pitchFamily="18" charset="0"/>
                <a:cs typeface="Times New Roman" panose="02020603050405020304" pitchFamily="18" charset="0"/>
              </a:rPr>
              <a:t>Commission on African-American Affairs</a:t>
            </a:r>
          </a:p>
          <a:p>
            <a:pPr marL="624078" indent="-514350">
              <a:lnSpc>
                <a:spcPts val="1100"/>
              </a:lnSpc>
              <a:buFont typeface="+mj-lt"/>
              <a:buAutoNum type="arabicPeriod"/>
            </a:pPr>
            <a:r>
              <a:rPr lang="en-US" sz="4300" dirty="0" smtClean="0">
                <a:latin typeface="Times New Roman" panose="02020603050405020304" pitchFamily="18" charset="0"/>
                <a:cs typeface="Times New Roman" panose="02020603050405020304" pitchFamily="18" charset="0"/>
              </a:rPr>
              <a:t>Other </a:t>
            </a:r>
            <a:r>
              <a:rPr lang="en-US" sz="4300" dirty="0">
                <a:latin typeface="Times New Roman" panose="02020603050405020304" pitchFamily="18" charset="0"/>
                <a:cs typeface="Times New Roman" panose="02020603050405020304" pitchFamily="18" charset="0"/>
              </a:rPr>
              <a:t>Post-Employment Benefits Fund Advisory </a:t>
            </a:r>
            <a:r>
              <a:rPr lang="en-US" sz="4300" dirty="0" smtClean="0">
                <a:latin typeface="Times New Roman" panose="02020603050405020304" pitchFamily="18" charset="0"/>
                <a:cs typeface="Times New Roman" panose="02020603050405020304" pitchFamily="18" charset="0"/>
              </a:rPr>
              <a:t>Committee</a:t>
            </a:r>
          </a:p>
          <a:p>
            <a:pPr marL="624078" indent="-514350">
              <a:lnSpc>
                <a:spcPts val="1100"/>
              </a:lnSpc>
              <a:buFont typeface="+mj-lt"/>
              <a:buAutoNum type="arabicPeriod"/>
            </a:pPr>
            <a:r>
              <a:rPr lang="en-US" sz="4300" dirty="0">
                <a:latin typeface="Times New Roman" panose="02020603050405020304" pitchFamily="18" charset="0"/>
                <a:cs typeface="Times New Roman" panose="02020603050405020304" pitchFamily="18" charset="0"/>
              </a:rPr>
              <a:t>Commission on Fathers, Men, and </a:t>
            </a:r>
            <a:r>
              <a:rPr lang="en-US" sz="4300" dirty="0" smtClean="0">
                <a:latin typeface="Times New Roman" panose="02020603050405020304" pitchFamily="18" charset="0"/>
                <a:cs typeface="Times New Roman" panose="02020603050405020304" pitchFamily="18" charset="0"/>
              </a:rPr>
              <a:t>Boys</a:t>
            </a:r>
          </a:p>
          <a:p>
            <a:pPr marL="624078" indent="-514350">
              <a:lnSpc>
                <a:spcPts val="1100"/>
              </a:lnSpc>
              <a:buFont typeface="+mj-lt"/>
              <a:buAutoNum type="arabicPeriod"/>
            </a:pPr>
            <a:r>
              <a:rPr lang="en-US" sz="4300" dirty="0">
                <a:latin typeface="Times New Roman" panose="02020603050405020304" pitchFamily="18" charset="0"/>
                <a:cs typeface="Times New Roman" panose="02020603050405020304" pitchFamily="18" charset="0"/>
              </a:rPr>
              <a:t>Commission on Health </a:t>
            </a:r>
            <a:r>
              <a:rPr lang="en-US" sz="4300" dirty="0" smtClean="0">
                <a:latin typeface="Times New Roman" panose="02020603050405020304" pitchFamily="18" charset="0"/>
                <a:cs typeface="Times New Roman" panose="02020603050405020304" pitchFamily="18" charset="0"/>
              </a:rPr>
              <a:t>Disparities</a:t>
            </a:r>
          </a:p>
          <a:p>
            <a:pPr marL="624078" indent="-514350">
              <a:lnSpc>
                <a:spcPts val="1100"/>
              </a:lnSpc>
              <a:buFont typeface="+mj-lt"/>
              <a:buAutoNum type="arabicPeriod"/>
            </a:pPr>
            <a:r>
              <a:rPr lang="en-US" sz="4300" dirty="0">
                <a:latin typeface="Times New Roman" panose="02020603050405020304" pitchFamily="18" charset="0"/>
                <a:cs typeface="Times New Roman" panose="02020603050405020304" pitchFamily="18" charset="0"/>
              </a:rPr>
              <a:t>Youth Apprenticeship Advisory Committee</a:t>
            </a:r>
            <a:endParaRPr lang="en-US" sz="4300" dirty="0" smtClean="0">
              <a:latin typeface="Times New Roman" panose="02020603050405020304" pitchFamily="18" charset="0"/>
              <a:cs typeface="Times New Roman" panose="02020603050405020304" pitchFamily="18" charset="0"/>
            </a:endParaRPr>
          </a:p>
          <a:p>
            <a:pPr marL="624078" indent="-514350">
              <a:buFont typeface="+mj-lt"/>
              <a:buAutoNum type="arabicPeriod"/>
            </a:pPr>
            <a:endParaRPr lang="en-US" sz="1400" dirty="0" smtClean="0"/>
          </a:p>
        </p:txBody>
      </p:sp>
      <p:sp>
        <p:nvSpPr>
          <p:cNvPr id="3" name="Title 2"/>
          <p:cNvSpPr>
            <a:spLocks noGrp="1"/>
          </p:cNvSpPr>
          <p:nvPr>
            <p:ph type="title"/>
          </p:nvPr>
        </p:nvSpPr>
        <p:spPr>
          <a:xfrm>
            <a:off x="457200" y="533400"/>
            <a:ext cx="8229600" cy="914400"/>
          </a:xfrm>
          <a:ln>
            <a:solidFill>
              <a:schemeClr val="accent2"/>
            </a:solidFill>
          </a:ln>
        </p:spPr>
        <p:txBody>
          <a:bodyPr>
            <a:noAutofit/>
          </a:bodyPr>
          <a:lstStyle/>
          <a:p>
            <a:pPr algn="ctr"/>
            <a:r>
              <a:rPr lang="en-US" b="1" dirty="0">
                <a:latin typeface="Times New Roman" panose="02020603050405020304" pitchFamily="18" charset="0"/>
                <a:cs typeface="Times New Roman" panose="02020603050405020304" pitchFamily="18" charset="0"/>
              </a:rPr>
              <a:t>Confirmation Act - Section </a:t>
            </a:r>
            <a:r>
              <a:rPr lang="en-US" b="1" dirty="0" smtClean="0">
                <a:latin typeface="Times New Roman" panose="02020603050405020304" pitchFamily="18" charset="0"/>
                <a:cs typeface="Times New Roman" panose="02020603050405020304" pitchFamily="18" charset="0"/>
              </a:rPr>
              <a:t>2(f) </a:t>
            </a:r>
            <a:r>
              <a:rPr lang="en-US" b="1" dirty="0">
                <a:latin typeface="Times New Roman" panose="02020603050405020304" pitchFamily="18" charset="0"/>
                <a:cs typeface="Times New Roman" panose="02020603050405020304" pitchFamily="18" charset="0"/>
              </a:rPr>
              <a:t/>
            </a:r>
            <a:br>
              <a:rPr lang="en-US" b="1" dirty="0">
                <a:latin typeface="Times New Roman" panose="02020603050405020304" pitchFamily="18" charset="0"/>
                <a:cs typeface="Times New Roman" panose="02020603050405020304" pitchFamily="18" charset="0"/>
              </a:rPr>
            </a:br>
            <a:r>
              <a:rPr lang="en-US" b="1" dirty="0">
                <a:latin typeface="Times New Roman" panose="02020603050405020304" pitchFamily="18" charset="0"/>
                <a:cs typeface="Times New Roman" panose="02020603050405020304" pitchFamily="18" charset="0"/>
              </a:rPr>
              <a:t>Boards and Commissions </a:t>
            </a:r>
          </a:p>
        </p:txBody>
      </p:sp>
    </p:spTree>
    <p:custDataLst>
      <p:tags r:id="rId1"/>
    </p:custDataLst>
    <p:extLst>
      <p:ext uri="{BB962C8B-B14F-4D97-AF65-F5344CB8AC3E}">
        <p14:creationId xmlns:p14="http://schemas.microsoft.com/office/powerpoint/2010/main" val="241352362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marL="109728" indent="0">
              <a:buNone/>
            </a:pPr>
            <a:r>
              <a:rPr lang="en-US" sz="3200" b="1" dirty="0" smtClean="0">
                <a:latin typeface="Times New Roman" panose="02020603050405020304" pitchFamily="18" charset="0"/>
                <a:cs typeface="Times New Roman" panose="02020603050405020304" pitchFamily="18" charset="0"/>
              </a:rPr>
              <a:t>Hatch Act Applicability:</a:t>
            </a:r>
          </a:p>
          <a:p>
            <a:r>
              <a:rPr lang="en-US" sz="2400" dirty="0" smtClean="0">
                <a:latin typeface="Times New Roman" panose="02020603050405020304" pitchFamily="18" charset="0"/>
                <a:cs typeface="Times New Roman" panose="02020603050405020304" pitchFamily="18" charset="0"/>
              </a:rPr>
              <a:t>If you are a member of a Board or Commission nominated pursuant to Section 2(f) of the Confirmation Act, then you are an “Employee” for the purposes of the Local Hatch Act when you are engaged in political activity </a:t>
            </a:r>
            <a:r>
              <a:rPr lang="en-US" sz="2400" b="1" i="1" u="sng" dirty="0" smtClean="0">
                <a:latin typeface="Times New Roman" panose="02020603050405020304" pitchFamily="18" charset="0"/>
                <a:cs typeface="Times New Roman" panose="02020603050405020304" pitchFamily="18" charset="0"/>
              </a:rPr>
              <a:t>that relates to the subject matter that your Board or Commission regulates. </a:t>
            </a:r>
          </a:p>
          <a:p>
            <a:pPr marL="0" indent="0">
              <a:buNone/>
            </a:pPr>
            <a:endParaRPr lang="en-US" sz="2400" dirty="0" smtClean="0"/>
          </a:p>
        </p:txBody>
      </p:sp>
      <p:sp>
        <p:nvSpPr>
          <p:cNvPr id="3" name="Title 2"/>
          <p:cNvSpPr>
            <a:spLocks noGrp="1"/>
          </p:cNvSpPr>
          <p:nvPr>
            <p:ph type="title"/>
          </p:nvPr>
        </p:nvSpPr>
        <p:spPr>
          <a:xfrm>
            <a:off x="457200" y="685800"/>
            <a:ext cx="8229600" cy="914400"/>
          </a:xfrm>
          <a:ln>
            <a:solidFill>
              <a:schemeClr val="accent2"/>
            </a:solidFill>
          </a:ln>
        </p:spPr>
        <p:txBody>
          <a:bodyPr>
            <a:noAutofit/>
          </a:bodyPr>
          <a:lstStyle/>
          <a:p>
            <a:pPr algn="ctr"/>
            <a:r>
              <a:rPr lang="en-US" b="1" dirty="0">
                <a:latin typeface="Times New Roman" panose="02020603050405020304" pitchFamily="18" charset="0"/>
                <a:cs typeface="Times New Roman" panose="02020603050405020304" pitchFamily="18" charset="0"/>
              </a:rPr>
              <a:t>Confirmation Act - Section </a:t>
            </a:r>
            <a:r>
              <a:rPr lang="en-US" b="1" dirty="0" smtClean="0">
                <a:latin typeface="Times New Roman" panose="02020603050405020304" pitchFamily="18" charset="0"/>
                <a:cs typeface="Times New Roman" panose="02020603050405020304" pitchFamily="18" charset="0"/>
              </a:rPr>
              <a:t>2(f) </a:t>
            </a:r>
            <a:r>
              <a:rPr lang="en-US" b="1" dirty="0">
                <a:latin typeface="Times New Roman" panose="02020603050405020304" pitchFamily="18" charset="0"/>
                <a:cs typeface="Times New Roman" panose="02020603050405020304" pitchFamily="18" charset="0"/>
              </a:rPr>
              <a:t/>
            </a:r>
            <a:br>
              <a:rPr lang="en-US" b="1" dirty="0">
                <a:latin typeface="Times New Roman" panose="02020603050405020304" pitchFamily="18" charset="0"/>
                <a:cs typeface="Times New Roman" panose="02020603050405020304" pitchFamily="18" charset="0"/>
              </a:rPr>
            </a:br>
            <a:r>
              <a:rPr lang="en-US" b="1" dirty="0">
                <a:latin typeface="Times New Roman" panose="02020603050405020304" pitchFamily="18" charset="0"/>
                <a:cs typeface="Times New Roman" panose="02020603050405020304" pitchFamily="18" charset="0"/>
              </a:rPr>
              <a:t>Boards and Commissions </a:t>
            </a:r>
          </a:p>
        </p:txBody>
      </p:sp>
    </p:spTree>
    <p:custDataLst>
      <p:tags r:id="rId1"/>
    </p:custDataLst>
    <p:extLst>
      <p:ext uri="{BB962C8B-B14F-4D97-AF65-F5344CB8AC3E}">
        <p14:creationId xmlns:p14="http://schemas.microsoft.com/office/powerpoint/2010/main" val="287853381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ln>
            <a:solidFill>
              <a:schemeClr val="accent2"/>
            </a:solidFill>
          </a:ln>
        </p:spPr>
        <p:txBody>
          <a:bodyPr/>
          <a:lstStyle/>
          <a:p>
            <a:pPr algn="ctr"/>
            <a:r>
              <a:rPr lang="en-US" b="1" dirty="0" smtClean="0">
                <a:latin typeface="Times New Roman" panose="02020603050405020304" pitchFamily="18" charset="0"/>
                <a:cs typeface="Times New Roman" panose="02020603050405020304" pitchFamily="18" charset="0"/>
              </a:rPr>
              <a:t>Test Your Knowledge (Hatch Act) </a:t>
            </a:r>
            <a:endParaRPr lang="en-US" b="1"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lstStyle/>
          <a:p>
            <a:pPr marL="0" indent="0">
              <a:buNone/>
            </a:pPr>
            <a:r>
              <a:rPr lang="en-US" sz="2400" dirty="0" smtClean="0">
                <a:latin typeface="Times New Roman" panose="02020603050405020304" pitchFamily="18" charset="0"/>
                <a:cs typeface="Times New Roman" panose="02020603050405020304" pitchFamily="18" charset="0"/>
              </a:rPr>
              <a:t>Board member Bob serves on the Board of Medicine. Bob wants to sponsor a Medical Marijuana Initiative for the upcoming election. Bob contacts BEGA for advice. </a:t>
            </a:r>
          </a:p>
          <a:p>
            <a:pPr marL="342900" lvl="1" indent="-342900">
              <a:buClrTx/>
            </a:pPr>
            <a:r>
              <a:rPr lang="en-US" sz="2400" i="1" dirty="0" smtClean="0">
                <a:latin typeface="Times New Roman" panose="02020603050405020304" pitchFamily="18" charset="0"/>
                <a:cs typeface="Times New Roman" panose="02020603050405020304" pitchFamily="18" charset="0"/>
              </a:rPr>
              <a:t>As a </a:t>
            </a:r>
            <a:r>
              <a:rPr lang="en-US" sz="2400" i="1" dirty="0">
                <a:latin typeface="Times New Roman" panose="02020603050405020304" pitchFamily="18" charset="0"/>
                <a:cs typeface="Times New Roman" panose="02020603050405020304" pitchFamily="18" charset="0"/>
              </a:rPr>
              <a:t>Board Member on the Board of </a:t>
            </a:r>
            <a:r>
              <a:rPr lang="en-US" sz="2400" i="1" dirty="0" smtClean="0">
                <a:latin typeface="Times New Roman" panose="02020603050405020304" pitchFamily="18" charset="0"/>
                <a:cs typeface="Times New Roman" panose="02020603050405020304" pitchFamily="18" charset="0"/>
              </a:rPr>
              <a:t>Medicine, Bob cannot  not sponsor or fundraise for the </a:t>
            </a:r>
            <a:r>
              <a:rPr lang="en-US" sz="2400" i="1" dirty="0">
                <a:latin typeface="Times New Roman" panose="02020603050405020304" pitchFamily="18" charset="0"/>
                <a:cs typeface="Times New Roman" panose="02020603050405020304" pitchFamily="18" charset="0"/>
              </a:rPr>
              <a:t>Medical Marijuana Initiative because </a:t>
            </a:r>
            <a:r>
              <a:rPr lang="en-US" sz="2400" i="1" dirty="0" smtClean="0">
                <a:latin typeface="Times New Roman" panose="02020603050405020304" pitchFamily="18" charset="0"/>
                <a:cs typeface="Times New Roman" panose="02020603050405020304" pitchFamily="18" charset="0"/>
              </a:rPr>
              <a:t>his </a:t>
            </a:r>
            <a:r>
              <a:rPr lang="en-US" sz="2400" i="1" dirty="0">
                <a:latin typeface="Times New Roman" panose="02020603050405020304" pitchFamily="18" charset="0"/>
                <a:cs typeface="Times New Roman" panose="02020603050405020304" pitchFamily="18" charset="0"/>
              </a:rPr>
              <a:t>Board regulates the conduct of doctors who would be tasked with making medical marijuana decisions for patients.</a:t>
            </a:r>
          </a:p>
          <a:p>
            <a:endParaRPr lang="en-US" dirty="0"/>
          </a:p>
        </p:txBody>
      </p:sp>
    </p:spTree>
    <p:custDataLst>
      <p:tags r:id="rId1"/>
    </p:custDataLst>
    <p:extLst>
      <p:ext uri="{BB962C8B-B14F-4D97-AF65-F5344CB8AC3E}">
        <p14:creationId xmlns:p14="http://schemas.microsoft.com/office/powerpoint/2010/main" val="15547092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wheel(1)">
                                      <p:cBhvr>
                                        <p:cTn id="7" dur="20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US" sz="2400" dirty="0" smtClean="0">
                <a:latin typeface="Times New Roman" panose="02020603050405020304" pitchFamily="18" charset="0"/>
                <a:cs typeface="Times New Roman" panose="02020603050405020304" pitchFamily="18" charset="0"/>
              </a:rPr>
              <a:t>Although Members of all other Boards and Commissions are not covered by the Local Hatch Act (unless the Member is otherwise employed by the District), they are subject to:</a:t>
            </a:r>
          </a:p>
          <a:p>
            <a:pPr lvl="1"/>
            <a:r>
              <a:rPr lang="en-US" sz="2000" dirty="0" smtClean="0">
                <a:latin typeface="Times New Roman" panose="02020603050405020304" pitchFamily="18" charset="0"/>
                <a:cs typeface="Times New Roman" panose="02020603050405020304" pitchFamily="18" charset="0"/>
              </a:rPr>
              <a:t>D.C. Code Section 1-1163.36, which </a:t>
            </a:r>
            <a:r>
              <a:rPr lang="en-US" sz="2000" dirty="0">
                <a:latin typeface="Times New Roman" panose="02020603050405020304" pitchFamily="18" charset="0"/>
                <a:cs typeface="Times New Roman" panose="02020603050405020304" pitchFamily="18" charset="0"/>
              </a:rPr>
              <a:t>prohibits </a:t>
            </a:r>
            <a:r>
              <a:rPr lang="en-US" sz="2000" dirty="0" smtClean="0">
                <a:latin typeface="Times New Roman" panose="02020603050405020304" pitchFamily="18" charset="0"/>
                <a:cs typeface="Times New Roman" panose="02020603050405020304" pitchFamily="18" charset="0"/>
              </a:rPr>
              <a:t>the use of District government resources for campaign-related activities, such as engaging </a:t>
            </a:r>
            <a:r>
              <a:rPr lang="en-US" sz="2000" dirty="0">
                <a:latin typeface="Times New Roman" panose="02020603050405020304" pitchFamily="18" charset="0"/>
                <a:cs typeface="Times New Roman" panose="02020603050405020304" pitchFamily="18" charset="0"/>
              </a:rPr>
              <a:t>in any campaign-related </a:t>
            </a:r>
            <a:r>
              <a:rPr lang="en-US" sz="2000" dirty="0" smtClean="0">
                <a:latin typeface="Times New Roman" panose="02020603050405020304" pitchFamily="18" charset="0"/>
                <a:cs typeface="Times New Roman" panose="02020603050405020304" pitchFamily="18" charset="0"/>
              </a:rPr>
              <a:t>activities:</a:t>
            </a:r>
          </a:p>
          <a:p>
            <a:pPr marL="1200150" lvl="2" indent="-285750">
              <a:buFont typeface="Arial" panose="020B0604020202020204" pitchFamily="34" charset="0"/>
              <a:buChar char="•"/>
            </a:pPr>
            <a:r>
              <a:rPr lang="en-US" sz="1800" dirty="0" smtClean="0">
                <a:latin typeface="Times New Roman" panose="02020603050405020304" pitchFamily="18" charset="0"/>
                <a:cs typeface="Times New Roman" panose="02020603050405020304" pitchFamily="18" charset="0"/>
              </a:rPr>
              <a:t>Employees, office supplies, materials, telephones, and any utilities.</a:t>
            </a:r>
          </a:p>
          <a:p>
            <a:pPr marL="1200150" lvl="2" indent="-285750">
              <a:buFont typeface="Arial" panose="020B0604020202020204" pitchFamily="34" charset="0"/>
              <a:buChar char="•"/>
            </a:pPr>
            <a:r>
              <a:rPr lang="en-US" sz="1800" dirty="0" smtClean="0">
                <a:latin typeface="Times New Roman" panose="02020603050405020304" pitchFamily="18" charset="0"/>
                <a:cs typeface="Times New Roman" panose="02020603050405020304" pitchFamily="18" charset="0"/>
              </a:rPr>
              <a:t>during work time or at Board/Commission Meetings;</a:t>
            </a:r>
          </a:p>
          <a:p>
            <a:pPr marL="1200150" lvl="2" indent="-285750">
              <a:buFont typeface="Arial" panose="020B0604020202020204" pitchFamily="34" charset="0"/>
              <a:buChar char="•"/>
            </a:pPr>
            <a:r>
              <a:rPr lang="en-US" sz="1800" dirty="0" smtClean="0">
                <a:latin typeface="Times New Roman" panose="02020603050405020304" pitchFamily="18" charset="0"/>
                <a:cs typeface="Times New Roman" panose="02020603050405020304" pitchFamily="18" charset="0"/>
              </a:rPr>
              <a:t>in District Government facilities or on government property;</a:t>
            </a:r>
          </a:p>
          <a:p>
            <a:pPr marL="1200150" lvl="2" indent="-285750">
              <a:buFont typeface="Arial" panose="020B0604020202020204" pitchFamily="34" charset="0"/>
              <a:buChar char="•"/>
            </a:pPr>
            <a:r>
              <a:rPr lang="en-US" sz="1800" dirty="0" smtClean="0">
                <a:latin typeface="Times New Roman" panose="02020603050405020304" pitchFamily="18" charset="0"/>
                <a:cs typeface="Times New Roman" panose="02020603050405020304" pitchFamily="18" charset="0"/>
              </a:rPr>
              <a:t>Do </a:t>
            </a:r>
            <a:r>
              <a:rPr lang="en-US" sz="1800" dirty="0">
                <a:latin typeface="Times New Roman" panose="02020603050405020304" pitchFamily="18" charset="0"/>
                <a:cs typeface="Times New Roman" panose="02020603050405020304" pitchFamily="18" charset="0"/>
              </a:rPr>
              <a:t>NOT endorse anyone in your official capacity</a:t>
            </a:r>
          </a:p>
          <a:p>
            <a:pPr marL="1200150" lvl="2" indent="-285750">
              <a:buFont typeface="Arial" panose="020B0604020202020204" pitchFamily="34" charset="0"/>
              <a:buChar char="•"/>
            </a:pPr>
            <a:endParaRPr lang="en-US" sz="1800" dirty="0"/>
          </a:p>
        </p:txBody>
      </p:sp>
      <p:sp>
        <p:nvSpPr>
          <p:cNvPr id="3" name="Title 2"/>
          <p:cNvSpPr>
            <a:spLocks noGrp="1"/>
          </p:cNvSpPr>
          <p:nvPr>
            <p:ph type="title"/>
          </p:nvPr>
        </p:nvSpPr>
        <p:spPr>
          <a:ln>
            <a:solidFill>
              <a:schemeClr val="accent2"/>
            </a:solidFill>
          </a:ln>
        </p:spPr>
        <p:txBody>
          <a:bodyPr>
            <a:normAutofit/>
          </a:bodyPr>
          <a:lstStyle/>
          <a:p>
            <a:pPr algn="ctr"/>
            <a:r>
              <a:rPr lang="en-US" b="1" dirty="0" smtClean="0">
                <a:latin typeface="Times New Roman" panose="02020603050405020304" pitchFamily="18" charset="0"/>
                <a:cs typeface="Times New Roman" panose="02020603050405020304" pitchFamily="18" charset="0"/>
              </a:rPr>
              <a:t>All other Boards and Commissions</a:t>
            </a:r>
            <a:endParaRPr lang="en-US" b="1" dirty="0">
              <a:latin typeface="Times New Roman" panose="02020603050405020304" pitchFamily="18" charset="0"/>
              <a:cs typeface="Times New Roman" panose="02020603050405020304" pitchFamily="18" charset="0"/>
            </a:endParaRPr>
          </a:p>
        </p:txBody>
      </p:sp>
    </p:spTree>
    <p:custDataLst>
      <p:tags r:id="rId1"/>
    </p:custDataLst>
    <p:extLst>
      <p:ext uri="{BB962C8B-B14F-4D97-AF65-F5344CB8AC3E}">
        <p14:creationId xmlns:p14="http://schemas.microsoft.com/office/powerpoint/2010/main" val="240465579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ln>
            <a:solidFill>
              <a:schemeClr val="accent2"/>
            </a:solidFill>
          </a:ln>
        </p:spPr>
        <p:txBody>
          <a:bodyPr/>
          <a:lstStyle/>
          <a:p>
            <a:pPr algn="ctr"/>
            <a:r>
              <a:rPr lang="en-US" b="1" dirty="0" smtClean="0">
                <a:latin typeface="Times New Roman" panose="02020603050405020304" pitchFamily="18" charset="0"/>
                <a:cs typeface="Times New Roman" panose="02020603050405020304" pitchFamily="18" charset="0"/>
              </a:rPr>
              <a:t>Ten Principles of Ethical Conduct</a:t>
            </a:r>
            <a:endParaRPr lang="en-US" b="1"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normAutofit/>
          </a:bodyPr>
          <a:lstStyle/>
          <a:p>
            <a:pPr marL="457200" indent="-457200">
              <a:buFont typeface="+mj-lt"/>
              <a:buAutoNum type="arabicPeriod"/>
            </a:pPr>
            <a:r>
              <a:rPr lang="en-US" sz="2400" b="1" dirty="0" smtClean="0">
                <a:latin typeface="Times New Roman" panose="02020603050405020304" pitchFamily="18" charset="0"/>
                <a:cs typeface="Times New Roman" panose="02020603050405020304" pitchFamily="18" charset="0"/>
              </a:rPr>
              <a:t>Public office is a public trust</a:t>
            </a:r>
          </a:p>
          <a:p>
            <a:pPr marL="457200" indent="-457200">
              <a:buFont typeface="+mj-lt"/>
              <a:buAutoNum type="arabicPeriod"/>
            </a:pPr>
            <a:r>
              <a:rPr lang="en-US" sz="2400" b="1" dirty="0" smtClean="0">
                <a:latin typeface="Times New Roman" panose="02020603050405020304" pitchFamily="18" charset="0"/>
                <a:cs typeface="Times New Roman" panose="02020603050405020304" pitchFamily="18" charset="0"/>
              </a:rPr>
              <a:t>Avoid financial conflicts of interest</a:t>
            </a:r>
          </a:p>
          <a:p>
            <a:pPr marL="457200" indent="-457200">
              <a:buFont typeface="+mj-lt"/>
              <a:buAutoNum type="arabicPeriod"/>
            </a:pPr>
            <a:r>
              <a:rPr lang="en-US" sz="2400" b="1" dirty="0" smtClean="0">
                <a:latin typeface="Times New Roman" panose="02020603050405020304" pitchFamily="18" charset="0"/>
                <a:cs typeface="Times New Roman" panose="02020603050405020304" pitchFamily="18" charset="0"/>
              </a:rPr>
              <a:t>Avoid representational conflicts of interest</a:t>
            </a:r>
          </a:p>
          <a:p>
            <a:pPr marL="457200" indent="-457200">
              <a:buFont typeface="+mj-lt"/>
              <a:buAutoNum type="arabicPeriod"/>
            </a:pPr>
            <a:r>
              <a:rPr lang="en-US" sz="2400" b="1" dirty="0" smtClean="0">
                <a:latin typeface="Times New Roman" panose="02020603050405020304" pitchFamily="18" charset="0"/>
                <a:cs typeface="Times New Roman" panose="02020603050405020304" pitchFamily="18" charset="0"/>
              </a:rPr>
              <a:t>Avoid gifts and payments from interested parties</a:t>
            </a:r>
          </a:p>
          <a:p>
            <a:pPr marL="457200" indent="-457200">
              <a:buFont typeface="+mj-lt"/>
              <a:buAutoNum type="arabicPeriod"/>
            </a:pPr>
            <a:r>
              <a:rPr lang="en-US" sz="2400" b="1" dirty="0" smtClean="0">
                <a:latin typeface="Times New Roman" panose="02020603050405020304" pitchFamily="18" charset="0"/>
                <a:cs typeface="Times New Roman" panose="02020603050405020304" pitchFamily="18" charset="0"/>
              </a:rPr>
              <a:t>Avoid outside payment for government work</a:t>
            </a:r>
          </a:p>
        </p:txBody>
      </p:sp>
      <p:pic>
        <p:nvPicPr>
          <p:cNvPr id="4" name="Picture 2" descr="C:\Users\stacie.pittell2\AppData\Local\Microsoft\Windows\Temporary Internet Files\Content.IE5\25Q7HOYI\MC900391156[1].wmf"/>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477000" y="3962400"/>
            <a:ext cx="2438400" cy="2438400"/>
          </a:xfrm>
          <a:prstGeom prst="rect">
            <a:avLst/>
          </a:prstGeom>
          <a:noFill/>
          <a:extLst>
            <a:ext uri="{909E8E84-426E-40DD-AFC4-6F175D3DCCD1}">
              <a14:hiddenFill xmlns:a14="http://schemas.microsoft.com/office/drawing/2010/main">
                <a:solidFill>
                  <a:srgbClr val="FFFFFF"/>
                </a:solidFill>
              </a14:hiddenFill>
            </a:ext>
          </a:extLst>
        </p:spPr>
      </p:pic>
    </p:spTree>
    <p:custDataLst>
      <p:tags r:id="rId1"/>
    </p:custDataLst>
    <p:extLst>
      <p:ext uri="{BB962C8B-B14F-4D97-AF65-F5344CB8AC3E}">
        <p14:creationId xmlns:p14="http://schemas.microsoft.com/office/powerpoint/2010/main" val="167329066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ln>
            <a:solidFill>
              <a:schemeClr val="accent2"/>
            </a:solidFill>
          </a:ln>
        </p:spPr>
        <p:txBody>
          <a:bodyPr/>
          <a:lstStyle/>
          <a:p>
            <a:pPr algn="ctr"/>
            <a:r>
              <a:rPr lang="en-US" b="1" dirty="0">
                <a:latin typeface="Times New Roman" panose="02020603050405020304" pitchFamily="18" charset="0"/>
                <a:cs typeface="Times New Roman" panose="02020603050405020304" pitchFamily="18" charset="0"/>
              </a:rPr>
              <a:t>Ten Principles of Ethical Conduct</a:t>
            </a:r>
            <a:endParaRPr lang="en-US"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normAutofit/>
          </a:bodyPr>
          <a:lstStyle/>
          <a:p>
            <a:pPr marL="0" indent="0">
              <a:buNone/>
            </a:pPr>
            <a:r>
              <a:rPr lang="en-US" sz="2400" b="1" dirty="0" smtClean="0">
                <a:latin typeface="Times New Roman" panose="02020603050405020304" pitchFamily="18" charset="0"/>
                <a:cs typeface="Times New Roman" panose="02020603050405020304" pitchFamily="18" charset="0"/>
              </a:rPr>
              <a:t>6.   Act impartially</a:t>
            </a:r>
          </a:p>
          <a:p>
            <a:pPr marL="0" indent="0">
              <a:buNone/>
            </a:pPr>
            <a:r>
              <a:rPr lang="en-US" sz="2400" b="1" dirty="0" smtClean="0">
                <a:latin typeface="Times New Roman" panose="02020603050405020304" pitchFamily="18" charset="0"/>
                <a:cs typeface="Times New Roman" panose="02020603050405020304" pitchFamily="18" charset="0"/>
              </a:rPr>
              <a:t>7.   Safeguard </a:t>
            </a:r>
            <a:r>
              <a:rPr lang="en-US" sz="2400" b="1" dirty="0">
                <a:latin typeface="Times New Roman" panose="02020603050405020304" pitchFamily="18" charset="0"/>
                <a:cs typeface="Times New Roman" panose="02020603050405020304" pitchFamily="18" charset="0"/>
              </a:rPr>
              <a:t>government resources</a:t>
            </a:r>
          </a:p>
          <a:p>
            <a:pPr marL="457200" indent="-457200">
              <a:buAutoNum type="arabicPeriod" startAt="8"/>
            </a:pPr>
            <a:r>
              <a:rPr lang="en-US" sz="2400" b="1" dirty="0" smtClean="0">
                <a:latin typeface="Times New Roman" panose="02020603050405020304" pitchFamily="18" charset="0"/>
                <a:cs typeface="Times New Roman" panose="02020603050405020304" pitchFamily="18" charset="0"/>
              </a:rPr>
              <a:t>Safeguard confidential non-public information</a:t>
            </a:r>
            <a:endParaRPr lang="en-US" sz="2400" b="1" dirty="0">
              <a:latin typeface="Times New Roman" panose="02020603050405020304" pitchFamily="18" charset="0"/>
              <a:cs typeface="Times New Roman" panose="02020603050405020304" pitchFamily="18" charset="0"/>
            </a:endParaRPr>
          </a:p>
          <a:p>
            <a:pPr marL="457200" indent="-457200">
              <a:buAutoNum type="arabicPeriod" startAt="8"/>
            </a:pPr>
            <a:r>
              <a:rPr lang="en-US" sz="2400" b="1" dirty="0" smtClean="0">
                <a:latin typeface="Times New Roman" panose="02020603050405020304" pitchFamily="18" charset="0"/>
                <a:cs typeface="Times New Roman" panose="02020603050405020304" pitchFamily="18" charset="0"/>
              </a:rPr>
              <a:t>Disclose waste or illegal conduct by government officials to the appropriate authorities</a:t>
            </a:r>
          </a:p>
          <a:p>
            <a:pPr marL="457200" indent="-457200">
              <a:buAutoNum type="arabicPeriod" startAt="8"/>
            </a:pPr>
            <a:r>
              <a:rPr lang="en-US" sz="2400" b="1" dirty="0" smtClean="0">
                <a:latin typeface="Times New Roman" panose="02020603050405020304" pitchFamily="18" charset="0"/>
                <a:cs typeface="Times New Roman" panose="02020603050405020304" pitchFamily="18" charset="0"/>
              </a:rPr>
              <a:t>Abide by revolving door restrictions</a:t>
            </a:r>
            <a:endParaRPr lang="en-US" sz="2400" b="1" dirty="0">
              <a:latin typeface="Times New Roman" panose="02020603050405020304" pitchFamily="18" charset="0"/>
              <a:cs typeface="Times New Roman" panose="02020603050405020304" pitchFamily="18" charset="0"/>
            </a:endParaRPr>
          </a:p>
        </p:txBody>
      </p:sp>
      <p:pic>
        <p:nvPicPr>
          <p:cNvPr id="1026" name="Picture 2" descr="C:\Users\stacie.pittell2\AppData\Local\Microsoft\Windows\Temporary Internet Files\Content.IE5\25Q7HOYI\MC900391156[1].wmf"/>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715000" y="4114800"/>
            <a:ext cx="2438400" cy="2438400"/>
          </a:xfrm>
          <a:prstGeom prst="rect">
            <a:avLst/>
          </a:prstGeom>
          <a:noFill/>
          <a:extLst>
            <a:ext uri="{909E8E84-426E-40DD-AFC4-6F175D3DCCD1}">
              <a14:hiddenFill xmlns:a14="http://schemas.microsoft.com/office/drawing/2010/main">
                <a:solidFill>
                  <a:srgbClr val="FFFFFF"/>
                </a:solidFill>
              </a14:hiddenFill>
            </a:ext>
          </a:extLst>
        </p:spPr>
      </p:pic>
    </p:spTree>
    <p:custDataLst>
      <p:tags r:id="rId1"/>
    </p:custDataLst>
    <p:extLst>
      <p:ext uri="{BB962C8B-B14F-4D97-AF65-F5344CB8AC3E}">
        <p14:creationId xmlns:p14="http://schemas.microsoft.com/office/powerpoint/2010/main" val="3686759852"/>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0"/>
            <a:ext cx="8229600" cy="914400"/>
          </a:xfrm>
          <a:ln>
            <a:solidFill>
              <a:schemeClr val="accent2"/>
            </a:solidFill>
          </a:ln>
        </p:spPr>
        <p:txBody>
          <a:bodyPr>
            <a:normAutofit fontScale="90000"/>
          </a:bodyPr>
          <a:lstStyle/>
          <a:p>
            <a:pPr algn="ctr"/>
            <a:r>
              <a:rPr lang="en-US" sz="4000" b="1" dirty="0" smtClean="0">
                <a:latin typeface="Times New Roman" panose="02020603050405020304" pitchFamily="18" charset="0"/>
                <a:cs typeface="Times New Roman" panose="02020603050405020304" pitchFamily="18" charset="0"/>
              </a:rPr>
              <a:t/>
            </a:r>
            <a:br>
              <a:rPr lang="en-US" sz="4000" b="1" dirty="0" smtClean="0">
                <a:latin typeface="Times New Roman" panose="02020603050405020304" pitchFamily="18" charset="0"/>
                <a:cs typeface="Times New Roman" panose="02020603050405020304" pitchFamily="18" charset="0"/>
              </a:rPr>
            </a:br>
            <a:r>
              <a:rPr lang="en-US" sz="4000" b="1" dirty="0" smtClean="0">
                <a:latin typeface="Times New Roman" panose="02020603050405020304" pitchFamily="18" charset="0"/>
                <a:cs typeface="Times New Roman" panose="02020603050405020304" pitchFamily="18" charset="0"/>
              </a:rPr>
              <a:t>1. Public </a:t>
            </a:r>
            <a:r>
              <a:rPr lang="en-US" sz="4000" b="1" dirty="0">
                <a:latin typeface="Times New Roman" panose="02020603050405020304" pitchFamily="18" charset="0"/>
                <a:cs typeface="Times New Roman" panose="02020603050405020304" pitchFamily="18" charset="0"/>
              </a:rPr>
              <a:t>office is a public trust</a:t>
            </a:r>
            <a:r>
              <a:rPr lang="en-US" b="1" dirty="0"/>
              <a:t/>
            </a:r>
            <a:br>
              <a:rPr lang="en-US" b="1" dirty="0"/>
            </a:br>
            <a:endParaRPr lang="en-US" dirty="0"/>
          </a:p>
        </p:txBody>
      </p:sp>
      <p:sp>
        <p:nvSpPr>
          <p:cNvPr id="3" name="Content Placeholder 2"/>
          <p:cNvSpPr>
            <a:spLocks noGrp="1"/>
          </p:cNvSpPr>
          <p:nvPr>
            <p:ph idx="1"/>
          </p:nvPr>
        </p:nvSpPr>
        <p:spPr/>
        <p:txBody>
          <a:bodyPr/>
          <a:lstStyle/>
          <a:p>
            <a:r>
              <a:rPr lang="en-US" sz="2800" dirty="0" smtClean="0">
                <a:latin typeface="Times New Roman" panose="02020603050405020304" pitchFamily="18" charset="0"/>
                <a:cs typeface="Times New Roman" panose="02020603050405020304" pitchFamily="18" charset="0"/>
              </a:rPr>
              <a:t>Don’t use title or position for personal gain of self or others.</a:t>
            </a:r>
          </a:p>
          <a:p>
            <a:pPr lvl="1"/>
            <a:r>
              <a:rPr lang="en-US" sz="2000" dirty="0" smtClean="0">
                <a:latin typeface="Times New Roman" panose="02020603050405020304" pitchFamily="18" charset="0"/>
                <a:cs typeface="Times New Roman" panose="02020603050405020304" pitchFamily="18" charset="0"/>
              </a:rPr>
              <a:t>i.e., When calling Comcast to complain about a cable bill, </a:t>
            </a:r>
            <a:r>
              <a:rPr lang="en-US" sz="2000" b="1" dirty="0" smtClean="0">
                <a:latin typeface="Times New Roman" panose="02020603050405020304" pitchFamily="18" charset="0"/>
                <a:cs typeface="Times New Roman" panose="02020603050405020304" pitchFamily="18" charset="0"/>
              </a:rPr>
              <a:t>do not say</a:t>
            </a:r>
            <a:r>
              <a:rPr lang="en-US" sz="2000" dirty="0" smtClean="0">
                <a:latin typeface="Times New Roman" panose="02020603050405020304" pitchFamily="18" charset="0"/>
                <a:cs typeface="Times New Roman" panose="02020603050405020304" pitchFamily="18" charset="0"/>
              </a:rPr>
              <a:t>:  “Do you know who I am and what I can do to you?”</a:t>
            </a:r>
          </a:p>
          <a:p>
            <a:pPr lvl="2"/>
            <a:r>
              <a:rPr lang="en-US" sz="1800" dirty="0" smtClean="0">
                <a:latin typeface="Times New Roman" panose="02020603050405020304" pitchFamily="18" charset="0"/>
                <a:cs typeface="Times New Roman" panose="02020603050405020304" pitchFamily="18" charset="0"/>
              </a:rPr>
              <a:t>•   Other considerations:</a:t>
            </a:r>
          </a:p>
          <a:p>
            <a:pPr marL="1657350" lvl="3" indent="-285750">
              <a:buFont typeface="Arial" panose="020B0604020202020204" pitchFamily="34" charset="0"/>
              <a:buChar char="•"/>
            </a:pPr>
            <a:r>
              <a:rPr lang="en-US" sz="1800" dirty="0">
                <a:latin typeface="Times New Roman" panose="02020603050405020304" pitchFamily="18" charset="0"/>
                <a:cs typeface="Times New Roman" panose="02020603050405020304" pitchFamily="18" charset="0"/>
              </a:rPr>
              <a:t>D</a:t>
            </a:r>
            <a:r>
              <a:rPr lang="en-US" sz="1800" dirty="0" smtClean="0">
                <a:latin typeface="Times New Roman" panose="02020603050405020304" pitchFamily="18" charset="0"/>
                <a:cs typeface="Times New Roman" panose="02020603050405020304" pitchFamily="18" charset="0"/>
              </a:rPr>
              <a:t>o not send an email with your auto signature and government title to anyone if it involves a personal matter (i.e., mortgage company)</a:t>
            </a:r>
            <a:endParaRPr lang="en-US" sz="1800" dirty="0">
              <a:latin typeface="Times New Roman" panose="02020603050405020304" pitchFamily="18" charset="0"/>
              <a:cs typeface="Times New Roman" panose="02020603050405020304" pitchFamily="18" charset="0"/>
            </a:endParaRPr>
          </a:p>
          <a:p>
            <a:pPr marL="1657350" lvl="3" indent="-285750">
              <a:buFont typeface="Arial" panose="020B0604020202020204" pitchFamily="34" charset="0"/>
              <a:buChar char="•"/>
            </a:pPr>
            <a:r>
              <a:rPr lang="en-US" sz="1800" dirty="0" smtClean="0">
                <a:latin typeface="Times New Roman" panose="02020603050405020304" pitchFamily="18" charset="0"/>
                <a:cs typeface="Times New Roman" panose="02020603050405020304" pitchFamily="18" charset="0"/>
              </a:rPr>
              <a:t>Fundraising </a:t>
            </a:r>
            <a:r>
              <a:rPr lang="en-US" sz="1800" dirty="0">
                <a:latin typeface="Times New Roman" panose="02020603050405020304" pitchFamily="18" charset="0"/>
                <a:cs typeface="Times New Roman" panose="02020603050405020304" pitchFamily="18" charset="0"/>
              </a:rPr>
              <a:t>for private non profit entities using your official title – </a:t>
            </a:r>
            <a:r>
              <a:rPr lang="en-US" sz="1800" b="1" dirty="0">
                <a:solidFill>
                  <a:srgbClr val="FF0000"/>
                </a:solidFill>
                <a:latin typeface="Times New Roman" panose="02020603050405020304" pitchFamily="18" charset="0"/>
                <a:cs typeface="Times New Roman" panose="02020603050405020304" pitchFamily="18" charset="0"/>
              </a:rPr>
              <a:t>NOT </a:t>
            </a:r>
            <a:r>
              <a:rPr lang="en-US" sz="1800" b="1" dirty="0" smtClean="0">
                <a:solidFill>
                  <a:srgbClr val="FF0000"/>
                </a:solidFill>
                <a:latin typeface="Times New Roman" panose="02020603050405020304" pitchFamily="18" charset="0"/>
                <a:cs typeface="Times New Roman" panose="02020603050405020304" pitchFamily="18" charset="0"/>
              </a:rPr>
              <a:t>ALLOWED</a:t>
            </a:r>
            <a:endParaRPr lang="en-US" sz="1800" b="1" dirty="0">
              <a:solidFill>
                <a:srgbClr val="FF0000"/>
              </a:solidFill>
              <a:latin typeface="Times New Roman" panose="02020603050405020304" pitchFamily="18" charset="0"/>
              <a:cs typeface="Times New Roman" panose="02020603050405020304" pitchFamily="18" charset="0"/>
            </a:endParaRPr>
          </a:p>
        </p:txBody>
      </p:sp>
    </p:spTree>
    <p:custDataLst>
      <p:tags r:id="rId1"/>
    </p:custDataLst>
    <p:extLst>
      <p:ext uri="{BB962C8B-B14F-4D97-AF65-F5344CB8AC3E}">
        <p14:creationId xmlns:p14="http://schemas.microsoft.com/office/powerpoint/2010/main" val="1863511146"/>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838200"/>
            <a:ext cx="8229600" cy="914400"/>
          </a:xfrm>
          <a:ln>
            <a:solidFill>
              <a:schemeClr val="accent2"/>
            </a:solidFill>
          </a:ln>
        </p:spPr>
        <p:txBody>
          <a:bodyPr>
            <a:normAutofit fontScale="90000"/>
          </a:bodyPr>
          <a:lstStyle/>
          <a:p>
            <a:pPr algn="ctr"/>
            <a:r>
              <a:rPr lang="en-US" b="1" dirty="0" smtClean="0">
                <a:latin typeface="Times New Roman" panose="02020603050405020304" pitchFamily="18" charset="0"/>
                <a:cs typeface="Times New Roman" panose="02020603050405020304" pitchFamily="18" charset="0"/>
              </a:rPr>
              <a:t>2. Avoid </a:t>
            </a:r>
            <a:r>
              <a:rPr lang="en-US" b="1" dirty="0">
                <a:latin typeface="Times New Roman" panose="02020603050405020304" pitchFamily="18" charset="0"/>
                <a:cs typeface="Times New Roman" panose="02020603050405020304" pitchFamily="18" charset="0"/>
              </a:rPr>
              <a:t>gifts and payments from interested </a:t>
            </a:r>
            <a:r>
              <a:rPr lang="en-US" b="1" dirty="0" smtClean="0">
                <a:latin typeface="Times New Roman" panose="02020603050405020304" pitchFamily="18" charset="0"/>
                <a:cs typeface="Times New Roman" panose="02020603050405020304" pitchFamily="18" charset="0"/>
              </a:rPr>
              <a:t>parties (also called bribery)</a:t>
            </a:r>
            <a:endParaRPr lang="en-US"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457200" y="1828800"/>
            <a:ext cx="8229600" cy="4572000"/>
          </a:xfrm>
        </p:spPr>
        <p:txBody>
          <a:bodyPr>
            <a:noAutofit/>
          </a:bodyPr>
          <a:lstStyle/>
          <a:p>
            <a:pPr>
              <a:lnSpc>
                <a:spcPts val="1700"/>
              </a:lnSpc>
            </a:pPr>
            <a:r>
              <a:rPr lang="en-US" sz="1800" dirty="0" smtClean="0">
                <a:latin typeface="Times New Roman" panose="02020603050405020304" pitchFamily="18" charset="0"/>
                <a:cs typeface="Times New Roman" panose="02020603050405020304" pitchFamily="18" charset="0"/>
              </a:rPr>
              <a:t>This means don’t accept gifts from prohibited sources:</a:t>
            </a:r>
          </a:p>
          <a:p>
            <a:pPr lvl="1">
              <a:lnSpc>
                <a:spcPts val="1700"/>
              </a:lnSpc>
            </a:pPr>
            <a:r>
              <a:rPr lang="en-US" sz="1800" dirty="0" smtClean="0">
                <a:latin typeface="Times New Roman" panose="02020603050405020304" pitchFamily="18" charset="0"/>
                <a:cs typeface="Times New Roman" panose="02020603050405020304" pitchFamily="18" charset="0"/>
              </a:rPr>
              <a:t>i.e., prohibited sources include:</a:t>
            </a:r>
          </a:p>
          <a:p>
            <a:pPr lvl="2">
              <a:lnSpc>
                <a:spcPts val="1700"/>
              </a:lnSpc>
            </a:pPr>
            <a:r>
              <a:rPr lang="en-US" sz="1800" dirty="0" smtClean="0">
                <a:latin typeface="Times New Roman" panose="02020603050405020304" pitchFamily="18" charset="0"/>
                <a:cs typeface="Times New Roman" panose="02020603050405020304" pitchFamily="18" charset="0"/>
              </a:rPr>
              <a:t>Lobbyists</a:t>
            </a:r>
          </a:p>
          <a:p>
            <a:pPr lvl="2">
              <a:lnSpc>
                <a:spcPts val="1700"/>
              </a:lnSpc>
            </a:pPr>
            <a:r>
              <a:rPr lang="en-US" sz="1800" dirty="0" smtClean="0">
                <a:latin typeface="Times New Roman" panose="02020603050405020304" pitchFamily="18" charset="0"/>
                <a:cs typeface="Times New Roman" panose="02020603050405020304" pitchFamily="18" charset="0"/>
              </a:rPr>
              <a:t>Vendors</a:t>
            </a:r>
          </a:p>
          <a:p>
            <a:pPr lvl="2">
              <a:lnSpc>
                <a:spcPts val="1700"/>
              </a:lnSpc>
            </a:pPr>
            <a:r>
              <a:rPr lang="en-US" sz="1800" dirty="0" smtClean="0">
                <a:latin typeface="Times New Roman" panose="02020603050405020304" pitchFamily="18" charset="0"/>
                <a:cs typeface="Times New Roman" panose="02020603050405020304" pitchFamily="18" charset="0"/>
              </a:rPr>
              <a:t>Contractors</a:t>
            </a:r>
          </a:p>
          <a:p>
            <a:pPr lvl="2">
              <a:lnSpc>
                <a:spcPts val="1700"/>
              </a:lnSpc>
            </a:pPr>
            <a:r>
              <a:rPr lang="en-US" sz="1800" dirty="0" smtClean="0">
                <a:latin typeface="Times New Roman" panose="02020603050405020304" pitchFamily="18" charset="0"/>
                <a:cs typeface="Times New Roman" panose="02020603050405020304" pitchFamily="18" charset="0"/>
              </a:rPr>
              <a:t>Developers</a:t>
            </a:r>
          </a:p>
          <a:p>
            <a:pPr lvl="2">
              <a:lnSpc>
                <a:spcPts val="1700"/>
              </a:lnSpc>
            </a:pPr>
            <a:r>
              <a:rPr lang="en-US" sz="1800" dirty="0" smtClean="0">
                <a:latin typeface="Times New Roman" panose="02020603050405020304" pitchFamily="18" charset="0"/>
                <a:cs typeface="Times New Roman" panose="02020603050405020304" pitchFamily="18" charset="0"/>
              </a:rPr>
              <a:t>Those who are regulated by the District like Pepco, Comcast, etc.</a:t>
            </a:r>
          </a:p>
          <a:p>
            <a:pPr lvl="2">
              <a:lnSpc>
                <a:spcPts val="1700"/>
              </a:lnSpc>
            </a:pPr>
            <a:r>
              <a:rPr lang="en-US" sz="1800" dirty="0" smtClean="0">
                <a:latin typeface="Times New Roman" panose="02020603050405020304" pitchFamily="18" charset="0"/>
                <a:cs typeface="Times New Roman" panose="02020603050405020304" pitchFamily="18" charset="0"/>
              </a:rPr>
              <a:t>Anyone who wants to do business with the District.</a:t>
            </a:r>
          </a:p>
          <a:p>
            <a:pPr marL="514350" lvl="1" indent="0">
              <a:lnSpc>
                <a:spcPts val="1700"/>
              </a:lnSpc>
            </a:pPr>
            <a:r>
              <a:rPr lang="en-US" sz="1800" dirty="0" smtClean="0">
                <a:latin typeface="Times New Roman" panose="02020603050405020304" pitchFamily="18" charset="0"/>
                <a:cs typeface="Times New Roman" panose="02020603050405020304" pitchFamily="18" charset="0"/>
              </a:rPr>
              <a:t>Unsolicited Gifts should be returned, donated to the District or destroyed.</a:t>
            </a:r>
          </a:p>
          <a:p>
            <a:pPr marL="514350" lvl="1" indent="0">
              <a:lnSpc>
                <a:spcPts val="1700"/>
              </a:lnSpc>
            </a:pPr>
            <a:r>
              <a:rPr lang="en-US" sz="1800" dirty="0" smtClean="0">
                <a:latin typeface="Times New Roman" panose="02020603050405020304" pitchFamily="18" charset="0"/>
                <a:cs typeface="Times New Roman" panose="02020603050405020304" pitchFamily="18" charset="0"/>
              </a:rPr>
              <a:t>Exceptions exist for symbolic or </a:t>
            </a:r>
            <a:r>
              <a:rPr lang="en-US" sz="1800" i="1" dirty="0" smtClean="0">
                <a:latin typeface="Times New Roman" panose="02020603050405020304" pitchFamily="18" charset="0"/>
                <a:cs typeface="Times New Roman" panose="02020603050405020304" pitchFamily="18" charset="0"/>
              </a:rPr>
              <a:t>de minimis </a:t>
            </a:r>
            <a:r>
              <a:rPr lang="en-US" sz="1800" dirty="0" smtClean="0">
                <a:latin typeface="Times New Roman" panose="02020603050405020304" pitchFamily="18" charset="0"/>
                <a:cs typeface="Times New Roman" panose="02020603050405020304" pitchFamily="18" charset="0"/>
              </a:rPr>
              <a:t>items so please contact BEGA for advice.</a:t>
            </a:r>
          </a:p>
          <a:p>
            <a:pPr marL="514350" lvl="1" indent="0">
              <a:lnSpc>
                <a:spcPts val="1700"/>
              </a:lnSpc>
            </a:pPr>
            <a:r>
              <a:rPr lang="en-US" sz="1800" dirty="0" smtClean="0">
                <a:latin typeface="Times New Roman" panose="02020603050405020304" pitchFamily="18" charset="0"/>
                <a:cs typeface="Times New Roman" panose="02020603050405020304" pitchFamily="18" charset="0"/>
              </a:rPr>
              <a:t>Exceptions exist for gifts you receive in the course of your regular non-government job.</a:t>
            </a:r>
          </a:p>
          <a:p>
            <a:pPr marL="514350" lvl="1" indent="0">
              <a:lnSpc>
                <a:spcPts val="1700"/>
              </a:lnSpc>
            </a:pPr>
            <a:r>
              <a:rPr lang="en-US" sz="1800" dirty="0" smtClean="0">
                <a:latin typeface="Times New Roman" panose="02020603050405020304" pitchFamily="18" charset="0"/>
                <a:cs typeface="Times New Roman" panose="02020603050405020304" pitchFamily="18" charset="0"/>
              </a:rPr>
              <a:t>Bona fide personal relationships</a:t>
            </a:r>
          </a:p>
        </p:txBody>
      </p:sp>
    </p:spTree>
    <p:custDataLst>
      <p:tags r:id="rId1"/>
    </p:custDataLst>
    <p:extLst>
      <p:ext uri="{BB962C8B-B14F-4D97-AF65-F5344CB8AC3E}">
        <p14:creationId xmlns:p14="http://schemas.microsoft.com/office/powerpoint/2010/main" val="306789489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ln>
            <a:solidFill>
              <a:schemeClr val="accent2"/>
            </a:solidFill>
          </a:ln>
        </p:spPr>
        <p:txBody>
          <a:bodyPr/>
          <a:lstStyle/>
          <a:p>
            <a:pPr algn="ctr"/>
            <a:r>
              <a:rPr lang="en-US" b="1" dirty="0" smtClean="0">
                <a:latin typeface="Times New Roman" panose="02020603050405020304" pitchFamily="18" charset="0"/>
                <a:cs typeface="Times New Roman" panose="02020603050405020304" pitchFamily="18" charset="0"/>
              </a:rPr>
              <a:t>What We Do</a:t>
            </a:r>
            <a:endParaRPr lang="en-US" b="1"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prstGeom prst="wave">
            <a:avLst/>
          </a:prstGeom>
          <a:scene3d>
            <a:camera prst="orthographicFront"/>
            <a:lightRig rig="threePt" dir="t"/>
          </a:scene3d>
          <a:sp3d>
            <a:bevelT prst="angle"/>
          </a:sp3d>
        </p:spPr>
        <p:txBody>
          <a:bodyPr/>
          <a:lstStyle/>
          <a:p>
            <a:endParaRPr lang="en-US" b="1"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endParaRPr>
          </a:p>
        </p:txBody>
      </p:sp>
      <p:sp>
        <p:nvSpPr>
          <p:cNvPr id="4" name="Hexagon 3"/>
          <p:cNvSpPr/>
          <p:nvPr/>
        </p:nvSpPr>
        <p:spPr>
          <a:xfrm>
            <a:off x="5521036" y="3563092"/>
            <a:ext cx="3200400" cy="2514600"/>
          </a:xfrm>
          <a:prstGeom prst="hexagon">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5400" dirty="0" smtClean="0">
                <a:latin typeface="Times New Roman" panose="02020603050405020304" pitchFamily="18" charset="0"/>
                <a:cs typeface="Times New Roman" panose="02020603050405020304" pitchFamily="18" charset="0"/>
              </a:rPr>
              <a:t>Advice</a:t>
            </a:r>
            <a:endParaRPr lang="en-US" sz="5400" dirty="0">
              <a:latin typeface="Times New Roman" panose="02020603050405020304" pitchFamily="18" charset="0"/>
              <a:cs typeface="Times New Roman" panose="02020603050405020304" pitchFamily="18" charset="0"/>
            </a:endParaRPr>
          </a:p>
        </p:txBody>
      </p:sp>
      <p:sp>
        <p:nvSpPr>
          <p:cNvPr id="5" name="Bevel 4"/>
          <p:cNvSpPr/>
          <p:nvPr/>
        </p:nvSpPr>
        <p:spPr>
          <a:xfrm>
            <a:off x="609600" y="2226743"/>
            <a:ext cx="3505200" cy="2033016"/>
          </a:xfrm>
          <a:prstGeom prst="bevel">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en-US" sz="3600" dirty="0" smtClean="0">
                <a:latin typeface="Times New Roman" panose="02020603050405020304" pitchFamily="18" charset="0"/>
                <a:cs typeface="Times New Roman" panose="02020603050405020304" pitchFamily="18" charset="0"/>
              </a:rPr>
              <a:t>Ethics Training</a:t>
            </a:r>
            <a:endParaRPr lang="en-US" sz="3600" dirty="0">
              <a:latin typeface="Times New Roman" panose="02020603050405020304" pitchFamily="18" charset="0"/>
              <a:cs typeface="Times New Roman" panose="02020603050405020304" pitchFamily="18" charset="0"/>
            </a:endParaRPr>
          </a:p>
        </p:txBody>
      </p:sp>
    </p:spTree>
    <p:custDataLst>
      <p:tags r:id="rId1"/>
    </p:custDataLst>
    <p:extLst>
      <p:ext uri="{BB962C8B-B14F-4D97-AF65-F5344CB8AC3E}">
        <p14:creationId xmlns:p14="http://schemas.microsoft.com/office/powerpoint/2010/main" val="1178492096"/>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ln>
            <a:solidFill>
              <a:schemeClr val="accent2"/>
            </a:solidFill>
          </a:ln>
        </p:spPr>
        <p:txBody>
          <a:bodyPr>
            <a:normAutofit fontScale="90000"/>
          </a:bodyPr>
          <a:lstStyle/>
          <a:p>
            <a:pPr algn="ctr"/>
            <a:r>
              <a:rPr lang="en-US" b="1" dirty="0" smtClean="0">
                <a:latin typeface="Times New Roman" panose="02020603050405020304" pitchFamily="18" charset="0"/>
                <a:cs typeface="Times New Roman" panose="02020603050405020304" pitchFamily="18" charset="0"/>
              </a:rPr>
              <a:t/>
            </a:r>
            <a:br>
              <a:rPr lang="en-US" b="1" dirty="0" smtClean="0">
                <a:latin typeface="Times New Roman" panose="02020603050405020304" pitchFamily="18" charset="0"/>
                <a:cs typeface="Times New Roman" panose="02020603050405020304" pitchFamily="18" charset="0"/>
              </a:rPr>
            </a:br>
            <a:r>
              <a:rPr lang="en-US" b="1" dirty="0" smtClean="0">
                <a:latin typeface="Times New Roman" panose="02020603050405020304" pitchFamily="18" charset="0"/>
                <a:cs typeface="Times New Roman" panose="02020603050405020304" pitchFamily="18" charset="0"/>
              </a:rPr>
              <a:t>3. Avoid </a:t>
            </a:r>
            <a:r>
              <a:rPr lang="en-US" b="1" dirty="0">
                <a:latin typeface="Times New Roman" panose="02020603050405020304" pitchFamily="18" charset="0"/>
                <a:cs typeface="Times New Roman" panose="02020603050405020304" pitchFamily="18" charset="0"/>
              </a:rPr>
              <a:t>outside payment for government work</a:t>
            </a:r>
            <a:r>
              <a:rPr lang="en-US" b="1" dirty="0"/>
              <a:t/>
            </a:r>
            <a:br>
              <a:rPr lang="en-US" b="1" dirty="0"/>
            </a:br>
            <a:endParaRPr lang="en-US" dirty="0"/>
          </a:p>
        </p:txBody>
      </p:sp>
      <p:sp>
        <p:nvSpPr>
          <p:cNvPr id="3" name="Content Placeholder 2"/>
          <p:cNvSpPr>
            <a:spLocks noGrp="1"/>
          </p:cNvSpPr>
          <p:nvPr>
            <p:ph idx="1"/>
          </p:nvPr>
        </p:nvSpPr>
        <p:spPr/>
        <p:txBody>
          <a:bodyPr>
            <a:normAutofit/>
          </a:bodyPr>
          <a:lstStyle/>
          <a:p>
            <a:r>
              <a:rPr lang="en-US" sz="2800" dirty="0" smtClean="0">
                <a:latin typeface="Times New Roman" panose="02020603050405020304" pitchFamily="18" charset="0"/>
                <a:cs typeface="Times New Roman" panose="02020603050405020304" pitchFamily="18" charset="0"/>
              </a:rPr>
              <a:t>Also called the Salary supplementation rule:</a:t>
            </a:r>
          </a:p>
          <a:p>
            <a:pPr lvl="1"/>
            <a:r>
              <a:rPr lang="en-US" sz="2000" dirty="0" smtClean="0">
                <a:latin typeface="Times New Roman" panose="02020603050405020304" pitchFamily="18" charset="0"/>
                <a:cs typeface="Times New Roman" panose="02020603050405020304" pitchFamily="18" charset="0"/>
              </a:rPr>
              <a:t>No one should pay you for your District work except for the District.</a:t>
            </a:r>
          </a:p>
          <a:p>
            <a:pPr lvl="2"/>
            <a:r>
              <a:rPr lang="en-US" sz="1800" dirty="0" smtClean="0">
                <a:latin typeface="Times New Roman" panose="02020603050405020304" pitchFamily="18" charset="0"/>
                <a:cs typeface="Times New Roman" panose="02020603050405020304" pitchFamily="18" charset="0"/>
              </a:rPr>
              <a:t>i.e., Contractor says, “I know you have been working extra hard on this contract and that your agency is having budget issues and can’t pay overtime.  Let me help out a bit.”  or</a:t>
            </a:r>
          </a:p>
          <a:p>
            <a:pPr lvl="2"/>
            <a:r>
              <a:rPr lang="en-US" sz="1800" dirty="0" smtClean="0">
                <a:latin typeface="Times New Roman" panose="02020603050405020304" pitchFamily="18" charset="0"/>
                <a:cs typeface="Times New Roman" panose="02020603050405020304" pitchFamily="18" charset="0"/>
              </a:rPr>
              <a:t>“You did such a great job for us, now that the project is done and we are no longer city contractors let us take you out to dinner to say thank you for all your hard work.”</a:t>
            </a:r>
          </a:p>
          <a:p>
            <a:pPr lvl="1"/>
            <a:r>
              <a:rPr lang="en-US" sz="2000" dirty="0" smtClean="0">
                <a:latin typeface="Times New Roman" panose="02020603050405020304" pitchFamily="18" charset="0"/>
                <a:cs typeface="Times New Roman" panose="02020603050405020304" pitchFamily="18" charset="0"/>
              </a:rPr>
              <a:t>Also a Federal Criminal law with criminal penalties</a:t>
            </a:r>
            <a:r>
              <a:rPr lang="en-US" sz="2000" dirty="0" smtClean="0"/>
              <a:t>.</a:t>
            </a:r>
            <a:endParaRPr lang="en-US" sz="2000" dirty="0"/>
          </a:p>
        </p:txBody>
      </p:sp>
    </p:spTree>
    <p:custDataLst>
      <p:tags r:id="rId1"/>
    </p:custDataLst>
    <p:extLst>
      <p:ext uri="{BB962C8B-B14F-4D97-AF65-F5344CB8AC3E}">
        <p14:creationId xmlns:p14="http://schemas.microsoft.com/office/powerpoint/2010/main" val="4075021932"/>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ln>
            <a:solidFill>
              <a:schemeClr val="accent2"/>
            </a:solidFill>
          </a:ln>
        </p:spPr>
        <p:txBody>
          <a:bodyPr>
            <a:normAutofit fontScale="90000"/>
          </a:bodyPr>
          <a:lstStyle/>
          <a:p>
            <a:pPr algn="ctr"/>
            <a:r>
              <a:rPr lang="en-US" sz="4000" b="1" dirty="0" smtClean="0">
                <a:latin typeface="Times New Roman" panose="02020603050405020304" pitchFamily="18" charset="0"/>
                <a:cs typeface="Times New Roman" panose="02020603050405020304" pitchFamily="18" charset="0"/>
              </a:rPr>
              <a:t/>
            </a:r>
            <a:br>
              <a:rPr lang="en-US" sz="4000" b="1" dirty="0" smtClean="0">
                <a:latin typeface="Times New Roman" panose="02020603050405020304" pitchFamily="18" charset="0"/>
                <a:cs typeface="Times New Roman" panose="02020603050405020304" pitchFamily="18" charset="0"/>
              </a:rPr>
            </a:br>
            <a:r>
              <a:rPr lang="en-US" sz="4000" b="1" dirty="0">
                <a:latin typeface="Times New Roman" panose="02020603050405020304" pitchFamily="18" charset="0"/>
                <a:cs typeface="Times New Roman" panose="02020603050405020304" pitchFamily="18" charset="0"/>
              </a:rPr>
              <a:t>4</a:t>
            </a:r>
            <a:r>
              <a:rPr lang="en-US" sz="4000" b="1" dirty="0" smtClean="0">
                <a:latin typeface="Times New Roman" panose="02020603050405020304" pitchFamily="18" charset="0"/>
                <a:cs typeface="Times New Roman" panose="02020603050405020304" pitchFamily="18" charset="0"/>
              </a:rPr>
              <a:t>. Avoid </a:t>
            </a:r>
            <a:r>
              <a:rPr lang="en-US" sz="4000" b="1" dirty="0">
                <a:latin typeface="Times New Roman" panose="02020603050405020304" pitchFamily="18" charset="0"/>
                <a:cs typeface="Times New Roman" panose="02020603050405020304" pitchFamily="18" charset="0"/>
              </a:rPr>
              <a:t>financial conflicts of interest</a:t>
            </a:r>
            <a:r>
              <a:rPr lang="en-US" b="1" dirty="0"/>
              <a:t/>
            </a:r>
            <a:br>
              <a:rPr lang="en-US" b="1" dirty="0"/>
            </a:br>
            <a:endParaRPr lang="en-US" dirty="0"/>
          </a:p>
        </p:txBody>
      </p:sp>
      <p:sp>
        <p:nvSpPr>
          <p:cNvPr id="3" name="Content Placeholder 2"/>
          <p:cNvSpPr>
            <a:spLocks noGrp="1"/>
          </p:cNvSpPr>
          <p:nvPr>
            <p:ph idx="1"/>
          </p:nvPr>
        </p:nvSpPr>
        <p:spPr/>
        <p:txBody>
          <a:bodyPr/>
          <a:lstStyle/>
          <a:p>
            <a:r>
              <a:rPr lang="en-US" sz="2800" dirty="0" smtClean="0">
                <a:latin typeface="Times New Roman" panose="02020603050405020304" pitchFamily="18" charset="0"/>
                <a:cs typeface="Times New Roman" panose="02020603050405020304" pitchFamily="18" charset="0"/>
              </a:rPr>
              <a:t>Do not take any action that could benefit you or someone close to you financially</a:t>
            </a:r>
          </a:p>
          <a:p>
            <a:pPr lvl="1"/>
            <a:r>
              <a:rPr lang="en-US" sz="2000" dirty="0" smtClean="0">
                <a:latin typeface="Times New Roman" panose="02020603050405020304" pitchFamily="18" charset="0"/>
                <a:cs typeface="Times New Roman" panose="02020603050405020304" pitchFamily="18" charset="0"/>
              </a:rPr>
              <a:t>i.e, business partner or family member.</a:t>
            </a:r>
          </a:p>
          <a:p>
            <a:pPr lvl="1"/>
            <a:r>
              <a:rPr lang="en-US" sz="2000" dirty="0" smtClean="0">
                <a:latin typeface="Times New Roman" panose="02020603050405020304" pitchFamily="18" charset="0"/>
                <a:cs typeface="Times New Roman" panose="02020603050405020304" pitchFamily="18" charset="0"/>
              </a:rPr>
              <a:t>Federal criminal penalties apply as well.</a:t>
            </a:r>
          </a:p>
          <a:p>
            <a:pPr lvl="1"/>
            <a:r>
              <a:rPr lang="en-US" sz="2000" dirty="0" smtClean="0">
                <a:latin typeface="Times New Roman" panose="02020603050405020304" pitchFamily="18" charset="0"/>
                <a:cs typeface="Times New Roman" panose="02020603050405020304" pitchFamily="18" charset="0"/>
              </a:rPr>
              <a:t>Recusal is the proper recourse when something lands on your desk.</a:t>
            </a:r>
            <a:r>
              <a:rPr lang="en-US" dirty="0" smtClean="0"/>
              <a:t>	</a:t>
            </a:r>
            <a:endParaRPr lang="en-US" dirty="0"/>
          </a:p>
        </p:txBody>
      </p:sp>
    </p:spTree>
    <p:custDataLst>
      <p:tags r:id="rId1"/>
    </p:custDataLst>
    <p:extLst>
      <p:ext uri="{BB962C8B-B14F-4D97-AF65-F5344CB8AC3E}">
        <p14:creationId xmlns:p14="http://schemas.microsoft.com/office/powerpoint/2010/main" val="2908340317"/>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ln>
            <a:solidFill>
              <a:schemeClr val="accent2"/>
            </a:solidFill>
          </a:ln>
        </p:spPr>
        <p:txBody>
          <a:bodyPr/>
          <a:lstStyle/>
          <a:p>
            <a:pPr algn="ctr"/>
            <a:r>
              <a:rPr lang="en-US" b="1" dirty="0">
                <a:latin typeface="Times New Roman" panose="02020603050405020304" pitchFamily="18" charset="0"/>
                <a:cs typeface="Times New Roman" panose="02020603050405020304" pitchFamily="18" charset="0"/>
              </a:rPr>
              <a:t>Financial Conflicts of Interest </a:t>
            </a:r>
            <a:endParaRPr lang="en-US"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sz="quarter" idx="1"/>
          </p:nvPr>
        </p:nvSpPr>
        <p:spPr>
          <a:xfrm>
            <a:off x="457200" y="1981200"/>
            <a:ext cx="8229600" cy="4648200"/>
          </a:xfrm>
        </p:spPr>
        <p:txBody>
          <a:bodyPr>
            <a:noAutofit/>
          </a:bodyPr>
          <a:lstStyle/>
          <a:p>
            <a:pPr fontAlgn="base"/>
            <a:r>
              <a:rPr lang="en-US" sz="2400" dirty="0">
                <a:latin typeface="Times New Roman" panose="02020603050405020304" pitchFamily="18" charset="0"/>
                <a:cs typeface="Times New Roman" panose="02020603050405020304" pitchFamily="18" charset="0"/>
              </a:rPr>
              <a:t>Affiliated organization” </a:t>
            </a:r>
            <a:r>
              <a:rPr lang="en-US" sz="2400" dirty="0" smtClean="0">
                <a:latin typeface="Times New Roman" panose="02020603050405020304" pitchFamily="18" charset="0"/>
                <a:cs typeface="Times New Roman" panose="02020603050405020304" pitchFamily="18" charset="0"/>
              </a:rPr>
              <a:t>includes an organization or entity:</a:t>
            </a:r>
            <a:endParaRPr lang="en-US" sz="2400" dirty="0">
              <a:latin typeface="Times New Roman" panose="02020603050405020304" pitchFamily="18" charset="0"/>
              <a:cs typeface="Times New Roman" panose="02020603050405020304" pitchFamily="18" charset="0"/>
            </a:endParaRPr>
          </a:p>
          <a:p>
            <a:pPr lvl="1"/>
            <a:r>
              <a:rPr lang="en-US" sz="2400" b="1" dirty="0" smtClean="0">
                <a:latin typeface="Times New Roman" panose="02020603050405020304" pitchFamily="18" charset="0"/>
                <a:cs typeface="Times New Roman" panose="02020603050405020304" pitchFamily="18" charset="0"/>
              </a:rPr>
              <a:t>(</a:t>
            </a:r>
            <a:r>
              <a:rPr lang="en-US" sz="2400" b="1" dirty="0" err="1">
                <a:latin typeface="Times New Roman" panose="02020603050405020304" pitchFamily="18" charset="0"/>
                <a:cs typeface="Times New Roman" panose="02020603050405020304" pitchFamily="18" charset="0"/>
              </a:rPr>
              <a:t>i</a:t>
            </a:r>
            <a:r>
              <a:rPr lang="en-US" sz="2400" b="1" dirty="0">
                <a:latin typeface="Times New Roman" panose="02020603050405020304" pitchFamily="18" charset="0"/>
                <a:cs typeface="Times New Roman" panose="02020603050405020304" pitchFamily="18" charset="0"/>
              </a:rPr>
              <a:t>)</a:t>
            </a:r>
            <a:r>
              <a:rPr lang="en-US" sz="2400" dirty="0">
                <a:latin typeface="Times New Roman" panose="02020603050405020304" pitchFamily="18" charset="0"/>
                <a:cs typeface="Times New Roman" panose="02020603050405020304" pitchFamily="18" charset="0"/>
              </a:rPr>
              <a:t> </a:t>
            </a:r>
            <a:r>
              <a:rPr lang="en-US" sz="2400" dirty="0" smtClean="0">
                <a:latin typeface="Times New Roman" panose="02020603050405020304" pitchFamily="18" charset="0"/>
                <a:cs typeface="Times New Roman" panose="02020603050405020304" pitchFamily="18" charset="0"/>
              </a:rPr>
              <a:t>the </a:t>
            </a:r>
            <a:r>
              <a:rPr lang="en-US" sz="2400" dirty="0">
                <a:latin typeface="Times New Roman" panose="02020603050405020304" pitchFamily="18" charset="0"/>
                <a:cs typeface="Times New Roman" panose="02020603050405020304" pitchFamily="18" charset="0"/>
              </a:rPr>
              <a:t>employee serves as officer, director, trustee, general partner, or employee; </a:t>
            </a:r>
            <a:endParaRPr lang="en-US" sz="2400" dirty="0" smtClean="0">
              <a:latin typeface="Times New Roman" panose="02020603050405020304" pitchFamily="18" charset="0"/>
              <a:cs typeface="Times New Roman" panose="02020603050405020304" pitchFamily="18" charset="0"/>
            </a:endParaRPr>
          </a:p>
          <a:p>
            <a:pPr lvl="1"/>
            <a:r>
              <a:rPr lang="en-US" sz="2400" b="1" dirty="0" smtClean="0">
                <a:latin typeface="Times New Roman" panose="02020603050405020304" pitchFamily="18" charset="0"/>
                <a:cs typeface="Times New Roman" panose="02020603050405020304" pitchFamily="18" charset="0"/>
              </a:rPr>
              <a:t>(</a:t>
            </a:r>
            <a:r>
              <a:rPr lang="en-US" sz="2400" b="1" dirty="0">
                <a:latin typeface="Times New Roman" panose="02020603050405020304" pitchFamily="18" charset="0"/>
                <a:cs typeface="Times New Roman" panose="02020603050405020304" pitchFamily="18" charset="0"/>
              </a:rPr>
              <a:t>ii</a:t>
            </a:r>
            <a:r>
              <a:rPr lang="en-US" sz="2400" b="1" dirty="0" smtClean="0">
                <a:latin typeface="Times New Roman" panose="02020603050405020304" pitchFamily="18" charset="0"/>
                <a:cs typeface="Times New Roman" panose="02020603050405020304" pitchFamily="18" charset="0"/>
              </a:rPr>
              <a:t>)</a:t>
            </a:r>
            <a:r>
              <a:rPr lang="en-US" sz="2400" dirty="0" smtClean="0">
                <a:latin typeface="Times New Roman" panose="02020603050405020304" pitchFamily="18" charset="0"/>
                <a:cs typeface="Times New Roman" panose="02020603050405020304" pitchFamily="18" charset="0"/>
              </a:rPr>
              <a:t> the </a:t>
            </a:r>
            <a:r>
              <a:rPr lang="en-US" sz="2400" dirty="0">
                <a:latin typeface="Times New Roman" panose="02020603050405020304" pitchFamily="18" charset="0"/>
                <a:cs typeface="Times New Roman" panose="02020603050405020304" pitchFamily="18" charset="0"/>
              </a:rPr>
              <a:t>employee or member of the employee’s household is a director, officer, owner, employee, or holder of stock worth $1,000 or more at fair market value; </a:t>
            </a:r>
          </a:p>
          <a:p>
            <a:pPr lvl="1"/>
            <a:r>
              <a:rPr lang="en-US" sz="2400" b="1" dirty="0" smtClean="0">
                <a:latin typeface="Times New Roman" panose="02020603050405020304" pitchFamily="18" charset="0"/>
                <a:cs typeface="Times New Roman" panose="02020603050405020304" pitchFamily="18" charset="0"/>
              </a:rPr>
              <a:t>(iii</a:t>
            </a:r>
            <a:r>
              <a:rPr lang="en-US" sz="2400" b="1" dirty="0">
                <a:latin typeface="Times New Roman" panose="02020603050405020304" pitchFamily="18" charset="0"/>
                <a:cs typeface="Times New Roman" panose="02020603050405020304" pitchFamily="18" charset="0"/>
              </a:rPr>
              <a:t>)</a:t>
            </a:r>
            <a:r>
              <a:rPr lang="en-US" sz="2400" dirty="0">
                <a:latin typeface="Times New Roman" panose="02020603050405020304" pitchFamily="18" charset="0"/>
                <a:cs typeface="Times New Roman" panose="02020603050405020304" pitchFamily="18" charset="0"/>
              </a:rPr>
              <a:t> </a:t>
            </a:r>
            <a:r>
              <a:rPr lang="en-US" sz="2400" dirty="0" smtClean="0">
                <a:latin typeface="Times New Roman" panose="02020603050405020304" pitchFamily="18" charset="0"/>
                <a:cs typeface="Times New Roman" panose="02020603050405020304" pitchFamily="18" charset="0"/>
              </a:rPr>
              <a:t>a </a:t>
            </a:r>
            <a:r>
              <a:rPr lang="en-US" sz="2400" dirty="0">
                <a:latin typeface="Times New Roman" panose="02020603050405020304" pitchFamily="18" charset="0"/>
                <a:cs typeface="Times New Roman" panose="02020603050405020304" pitchFamily="18" charset="0"/>
              </a:rPr>
              <a:t>client of the employee or a member of the employee’s household; </a:t>
            </a:r>
            <a:endParaRPr lang="en-US" sz="2400" dirty="0" smtClean="0">
              <a:latin typeface="Times New Roman" panose="02020603050405020304" pitchFamily="18" charset="0"/>
              <a:cs typeface="Times New Roman" panose="02020603050405020304" pitchFamily="18" charset="0"/>
            </a:endParaRPr>
          </a:p>
          <a:p>
            <a:pPr lvl="1"/>
            <a:r>
              <a:rPr lang="en-US" sz="2400" b="1" dirty="0" smtClean="0">
                <a:latin typeface="Times New Roman" panose="02020603050405020304" pitchFamily="18" charset="0"/>
                <a:cs typeface="Times New Roman" panose="02020603050405020304" pitchFamily="18" charset="0"/>
              </a:rPr>
              <a:t>(iv)</a:t>
            </a:r>
            <a:r>
              <a:rPr lang="en-US" sz="2400" dirty="0">
                <a:latin typeface="Times New Roman" panose="02020603050405020304" pitchFamily="18" charset="0"/>
                <a:cs typeface="Times New Roman" panose="02020603050405020304" pitchFamily="18" charset="0"/>
              </a:rPr>
              <a:t> </a:t>
            </a:r>
            <a:r>
              <a:rPr lang="en-US" sz="2400" dirty="0" smtClean="0">
                <a:latin typeface="Times New Roman" panose="02020603050405020304" pitchFamily="18" charset="0"/>
                <a:cs typeface="Times New Roman" panose="02020603050405020304" pitchFamily="18" charset="0"/>
              </a:rPr>
              <a:t>a </a:t>
            </a:r>
            <a:r>
              <a:rPr lang="en-US" sz="2400" dirty="0">
                <a:latin typeface="Times New Roman" panose="02020603050405020304" pitchFamily="18" charset="0"/>
                <a:cs typeface="Times New Roman" panose="02020603050405020304" pitchFamily="18" charset="0"/>
              </a:rPr>
              <a:t>person with whom the employee is negotiating for or has an arrangement concerning prospective employment. </a:t>
            </a:r>
          </a:p>
        </p:txBody>
      </p:sp>
    </p:spTree>
    <p:custDataLst>
      <p:tags r:id="rId1"/>
    </p:custDataLst>
    <p:extLst>
      <p:ext uri="{BB962C8B-B14F-4D97-AF65-F5344CB8AC3E}">
        <p14:creationId xmlns:p14="http://schemas.microsoft.com/office/powerpoint/2010/main" val="3662543997"/>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ln>
            <a:solidFill>
              <a:schemeClr val="accent2"/>
            </a:solidFill>
          </a:ln>
        </p:spPr>
        <p:txBody>
          <a:bodyPr>
            <a:normAutofit fontScale="90000"/>
          </a:bodyPr>
          <a:lstStyle/>
          <a:p>
            <a:pPr algn="ctr"/>
            <a:r>
              <a:rPr lang="en-US" b="1" dirty="0" smtClean="0">
                <a:latin typeface="Times New Roman" panose="02020603050405020304" pitchFamily="18" charset="0"/>
                <a:cs typeface="Times New Roman" panose="02020603050405020304" pitchFamily="18" charset="0"/>
              </a:rPr>
              <a:t/>
            </a:r>
            <a:br>
              <a:rPr lang="en-US" b="1" dirty="0" smtClean="0">
                <a:latin typeface="Times New Roman" panose="02020603050405020304" pitchFamily="18" charset="0"/>
                <a:cs typeface="Times New Roman" panose="02020603050405020304" pitchFamily="18" charset="0"/>
              </a:rPr>
            </a:br>
            <a:r>
              <a:rPr lang="en-US" sz="4000" b="1" dirty="0" smtClean="0">
                <a:latin typeface="Times New Roman" panose="02020603050405020304" pitchFamily="18" charset="0"/>
                <a:cs typeface="Times New Roman" panose="02020603050405020304" pitchFamily="18" charset="0"/>
              </a:rPr>
              <a:t>5. Act </a:t>
            </a:r>
            <a:r>
              <a:rPr lang="en-US" sz="4000" b="1" dirty="0">
                <a:latin typeface="Times New Roman" panose="02020603050405020304" pitchFamily="18" charset="0"/>
                <a:cs typeface="Times New Roman" panose="02020603050405020304" pitchFamily="18" charset="0"/>
              </a:rPr>
              <a:t>impartially</a:t>
            </a:r>
            <a:r>
              <a:rPr lang="en-US" b="1" dirty="0"/>
              <a:t/>
            </a:r>
            <a:br>
              <a:rPr lang="en-US" b="1" dirty="0"/>
            </a:br>
            <a:endParaRPr lang="en-US" dirty="0"/>
          </a:p>
        </p:txBody>
      </p:sp>
      <p:sp>
        <p:nvSpPr>
          <p:cNvPr id="3" name="Content Placeholder 2"/>
          <p:cNvSpPr>
            <a:spLocks noGrp="1"/>
          </p:cNvSpPr>
          <p:nvPr>
            <p:ph idx="1"/>
          </p:nvPr>
        </p:nvSpPr>
        <p:spPr/>
        <p:txBody>
          <a:bodyPr/>
          <a:lstStyle/>
          <a:p>
            <a:r>
              <a:rPr lang="en-US" sz="2800" dirty="0" smtClean="0">
                <a:latin typeface="Times New Roman" panose="02020603050405020304" pitchFamily="18" charset="0"/>
                <a:cs typeface="Times New Roman" panose="02020603050405020304" pitchFamily="18" charset="0"/>
              </a:rPr>
              <a:t>Don’t give preferential treatment to:</a:t>
            </a:r>
          </a:p>
          <a:p>
            <a:pPr lvl="1"/>
            <a:r>
              <a:rPr lang="en-US" sz="2400" dirty="0" smtClean="0">
                <a:latin typeface="Times New Roman" panose="02020603050405020304" pitchFamily="18" charset="0"/>
                <a:cs typeface="Times New Roman" panose="02020603050405020304" pitchFamily="18" charset="0"/>
              </a:rPr>
              <a:t> friends</a:t>
            </a:r>
          </a:p>
          <a:p>
            <a:pPr lvl="1"/>
            <a:r>
              <a:rPr lang="en-US" sz="2400" dirty="0" smtClean="0">
                <a:latin typeface="Times New Roman" panose="02020603050405020304" pitchFamily="18" charset="0"/>
                <a:cs typeface="Times New Roman" panose="02020603050405020304" pitchFamily="18" charset="0"/>
              </a:rPr>
              <a:t>neighbors or acquaintances</a:t>
            </a:r>
          </a:p>
          <a:p>
            <a:pPr lvl="1"/>
            <a:r>
              <a:rPr lang="en-US" sz="2400" dirty="0" smtClean="0">
                <a:latin typeface="Times New Roman" panose="02020603050405020304" pitchFamily="18" charset="0"/>
                <a:cs typeface="Times New Roman" panose="02020603050405020304" pitchFamily="18" charset="0"/>
              </a:rPr>
              <a:t>or political donors/allies</a:t>
            </a:r>
          </a:p>
          <a:p>
            <a:pPr lvl="1"/>
            <a:r>
              <a:rPr lang="en-US" sz="2400" dirty="0" smtClean="0">
                <a:latin typeface="Times New Roman" panose="02020603050405020304" pitchFamily="18" charset="0"/>
                <a:cs typeface="Times New Roman" panose="02020603050405020304" pitchFamily="18" charset="0"/>
              </a:rPr>
              <a:t>family members (of course family and business associates would also fall under the financial conflict of interest provision).</a:t>
            </a:r>
          </a:p>
          <a:p>
            <a:endParaRPr lang="en-US" dirty="0" smtClean="0"/>
          </a:p>
          <a:p>
            <a:pPr marL="0" indent="0">
              <a:buNone/>
            </a:pPr>
            <a:endParaRPr lang="en-US" dirty="0"/>
          </a:p>
        </p:txBody>
      </p:sp>
    </p:spTree>
    <p:custDataLst>
      <p:tags r:id="rId1"/>
    </p:custDataLst>
    <p:extLst>
      <p:ext uri="{BB962C8B-B14F-4D97-AF65-F5344CB8AC3E}">
        <p14:creationId xmlns:p14="http://schemas.microsoft.com/office/powerpoint/2010/main" val="2104047687"/>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ln>
            <a:solidFill>
              <a:schemeClr val="accent2"/>
            </a:solidFill>
          </a:ln>
        </p:spPr>
        <p:txBody>
          <a:bodyPr>
            <a:normAutofit fontScale="90000"/>
          </a:bodyPr>
          <a:lstStyle/>
          <a:p>
            <a:pPr algn="ctr"/>
            <a:r>
              <a:rPr lang="en-US" b="1" dirty="0" smtClean="0">
                <a:latin typeface="Times New Roman" panose="02020603050405020304" pitchFamily="18" charset="0"/>
                <a:cs typeface="Times New Roman" panose="02020603050405020304" pitchFamily="18" charset="0"/>
              </a:rPr>
              <a:t/>
            </a:r>
            <a:br>
              <a:rPr lang="en-US" b="1" dirty="0" smtClean="0">
                <a:latin typeface="Times New Roman" panose="02020603050405020304" pitchFamily="18" charset="0"/>
                <a:cs typeface="Times New Roman" panose="02020603050405020304" pitchFamily="18" charset="0"/>
              </a:rPr>
            </a:br>
            <a:r>
              <a:rPr lang="en-US" b="1" dirty="0">
                <a:latin typeface="Times New Roman" panose="02020603050405020304" pitchFamily="18" charset="0"/>
                <a:cs typeface="Times New Roman" panose="02020603050405020304" pitchFamily="18" charset="0"/>
              </a:rPr>
              <a:t>6</a:t>
            </a:r>
            <a:r>
              <a:rPr lang="en-US" b="1" dirty="0" smtClean="0">
                <a:latin typeface="Times New Roman" panose="02020603050405020304" pitchFamily="18" charset="0"/>
                <a:cs typeface="Times New Roman" panose="02020603050405020304" pitchFamily="18" charset="0"/>
              </a:rPr>
              <a:t>. Safeguard </a:t>
            </a:r>
            <a:r>
              <a:rPr lang="en-US" b="1" dirty="0">
                <a:latin typeface="Times New Roman" panose="02020603050405020304" pitchFamily="18" charset="0"/>
                <a:cs typeface="Times New Roman" panose="02020603050405020304" pitchFamily="18" charset="0"/>
              </a:rPr>
              <a:t>government resources</a:t>
            </a:r>
            <a:r>
              <a:rPr lang="en-US" b="1" dirty="0"/>
              <a:t/>
            </a:r>
            <a:br>
              <a:rPr lang="en-US" b="1" dirty="0"/>
            </a:br>
            <a:endParaRPr lang="en-US" dirty="0"/>
          </a:p>
        </p:txBody>
      </p:sp>
      <p:sp>
        <p:nvSpPr>
          <p:cNvPr id="3" name="Content Placeholder 2"/>
          <p:cNvSpPr>
            <a:spLocks noGrp="1"/>
          </p:cNvSpPr>
          <p:nvPr>
            <p:ph idx="1"/>
          </p:nvPr>
        </p:nvSpPr>
        <p:spPr/>
        <p:txBody>
          <a:bodyPr>
            <a:normAutofit/>
          </a:bodyPr>
          <a:lstStyle/>
          <a:p>
            <a:r>
              <a:rPr lang="en-US" sz="2800" dirty="0" smtClean="0">
                <a:latin typeface="Times New Roman" panose="02020603050405020304" pitchFamily="18" charset="0"/>
                <a:cs typeface="Times New Roman" panose="02020603050405020304" pitchFamily="18" charset="0"/>
              </a:rPr>
              <a:t>Don’t misuse government property.</a:t>
            </a:r>
          </a:p>
          <a:p>
            <a:pPr lvl="1"/>
            <a:r>
              <a:rPr lang="en-US" sz="2000" dirty="0" smtClean="0">
                <a:latin typeface="Times New Roman" panose="02020603050405020304" pitchFamily="18" charset="0"/>
                <a:cs typeface="Times New Roman" panose="02020603050405020304" pitchFamily="18" charset="0"/>
              </a:rPr>
              <a:t>Anything that costs the government money is a violation:</a:t>
            </a:r>
          </a:p>
          <a:p>
            <a:pPr lvl="2"/>
            <a:r>
              <a:rPr lang="en-US" sz="1800" dirty="0" smtClean="0">
                <a:latin typeface="Times New Roman" panose="02020603050405020304" pitchFamily="18" charset="0"/>
                <a:cs typeface="Times New Roman" panose="02020603050405020304" pitchFamily="18" charset="0"/>
              </a:rPr>
              <a:t>i.e., using printer toner for personal matters; improper appropriations expenditures (food and beverage); using the Government Credit Card for personal matters with intent to pay it back.</a:t>
            </a:r>
          </a:p>
          <a:p>
            <a:pPr lvl="2"/>
            <a:endParaRPr lang="en-US" sz="1800" dirty="0">
              <a:latin typeface="Times New Roman" panose="02020603050405020304" pitchFamily="18" charset="0"/>
              <a:cs typeface="Times New Roman" panose="02020603050405020304" pitchFamily="18" charset="0"/>
            </a:endParaRPr>
          </a:p>
          <a:p>
            <a:pPr lvl="2"/>
            <a:r>
              <a:rPr lang="en-US" sz="2400" dirty="0" smtClean="0">
                <a:latin typeface="Times New Roman" panose="02020603050405020304" pitchFamily="18" charset="0"/>
                <a:cs typeface="Times New Roman" panose="02020603050405020304" pitchFamily="18" charset="0"/>
              </a:rPr>
              <a:t>Email policy:  Mayor’s Order in place that says you must use official email account for all government business, not private email.  </a:t>
            </a:r>
            <a:endParaRPr lang="en-US" sz="2400" dirty="0">
              <a:latin typeface="Times New Roman" panose="02020603050405020304" pitchFamily="18" charset="0"/>
              <a:cs typeface="Times New Roman" panose="02020603050405020304" pitchFamily="18" charset="0"/>
            </a:endParaRPr>
          </a:p>
        </p:txBody>
      </p:sp>
    </p:spTree>
    <p:custDataLst>
      <p:tags r:id="rId1"/>
    </p:custDataLst>
    <p:extLst>
      <p:ext uri="{BB962C8B-B14F-4D97-AF65-F5344CB8AC3E}">
        <p14:creationId xmlns:p14="http://schemas.microsoft.com/office/powerpoint/2010/main" val="673315788"/>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85800"/>
            <a:ext cx="8229600" cy="1219200"/>
          </a:xfrm>
          <a:ln>
            <a:solidFill>
              <a:schemeClr val="accent2"/>
            </a:solidFill>
          </a:ln>
        </p:spPr>
        <p:txBody>
          <a:bodyPr>
            <a:normAutofit fontScale="90000"/>
          </a:bodyPr>
          <a:lstStyle/>
          <a:p>
            <a:pPr algn="ctr"/>
            <a:r>
              <a:rPr lang="en-US" sz="4000" b="1" dirty="0" smtClean="0">
                <a:latin typeface="Times New Roman" panose="02020603050405020304" pitchFamily="18" charset="0"/>
                <a:cs typeface="Times New Roman" panose="02020603050405020304" pitchFamily="18" charset="0"/>
              </a:rPr>
              <a:t/>
            </a:r>
            <a:br>
              <a:rPr lang="en-US" sz="4000" b="1" dirty="0" smtClean="0">
                <a:latin typeface="Times New Roman" panose="02020603050405020304" pitchFamily="18" charset="0"/>
                <a:cs typeface="Times New Roman" panose="02020603050405020304" pitchFamily="18" charset="0"/>
              </a:rPr>
            </a:br>
            <a:r>
              <a:rPr lang="en-US" sz="4000" b="1" dirty="0">
                <a:latin typeface="Times New Roman" panose="02020603050405020304" pitchFamily="18" charset="0"/>
                <a:cs typeface="Times New Roman" panose="02020603050405020304" pitchFamily="18" charset="0"/>
              </a:rPr>
              <a:t>7</a:t>
            </a:r>
            <a:r>
              <a:rPr lang="en-US" sz="4000" b="1" dirty="0" smtClean="0">
                <a:latin typeface="Times New Roman" panose="02020603050405020304" pitchFamily="18" charset="0"/>
                <a:cs typeface="Times New Roman" panose="02020603050405020304" pitchFamily="18" charset="0"/>
              </a:rPr>
              <a:t>. Avoid </a:t>
            </a:r>
            <a:r>
              <a:rPr lang="en-US" sz="4000" b="1" dirty="0">
                <a:latin typeface="Times New Roman" panose="02020603050405020304" pitchFamily="18" charset="0"/>
                <a:cs typeface="Times New Roman" panose="02020603050405020304" pitchFamily="18" charset="0"/>
              </a:rPr>
              <a:t>representational conflicts of interest</a:t>
            </a:r>
            <a:r>
              <a:rPr lang="en-US" b="1" dirty="0"/>
              <a:t/>
            </a:r>
            <a:br>
              <a:rPr lang="en-US" b="1" dirty="0"/>
            </a:br>
            <a:endParaRPr lang="en-US" dirty="0"/>
          </a:p>
        </p:txBody>
      </p:sp>
      <p:sp>
        <p:nvSpPr>
          <p:cNvPr id="3" name="Content Placeholder 2"/>
          <p:cNvSpPr>
            <a:spLocks noGrp="1"/>
          </p:cNvSpPr>
          <p:nvPr>
            <p:ph idx="1"/>
          </p:nvPr>
        </p:nvSpPr>
        <p:spPr/>
        <p:txBody>
          <a:bodyPr>
            <a:normAutofit/>
          </a:bodyPr>
          <a:lstStyle/>
          <a:p>
            <a:r>
              <a:rPr lang="en-US" sz="2800" dirty="0" smtClean="0">
                <a:latin typeface="Times New Roman" panose="02020603050405020304" pitchFamily="18" charset="0"/>
                <a:cs typeface="Times New Roman" panose="02020603050405020304" pitchFamily="18" charset="0"/>
              </a:rPr>
              <a:t>Do not represent anyone against the District.</a:t>
            </a:r>
          </a:p>
          <a:p>
            <a:pPr lvl="1"/>
            <a:r>
              <a:rPr lang="en-US" sz="2000" dirty="0" smtClean="0">
                <a:latin typeface="Times New Roman" panose="02020603050405020304" pitchFamily="18" charset="0"/>
                <a:cs typeface="Times New Roman" panose="02020603050405020304" pitchFamily="18" charset="0"/>
              </a:rPr>
              <a:t>i.e., as a lawyer or in any other capacity like signing a grant application on behalf  of a non-profit with which you might be involved.</a:t>
            </a:r>
          </a:p>
          <a:p>
            <a:pPr lvl="1"/>
            <a:r>
              <a:rPr lang="en-US" sz="2000" dirty="0" smtClean="0">
                <a:latin typeface="Times New Roman" panose="02020603050405020304" pitchFamily="18" charset="0"/>
                <a:cs typeface="Times New Roman" panose="02020603050405020304" pitchFamily="18" charset="0"/>
              </a:rPr>
              <a:t>Exception:  Special Government Employees (130 days or less) may engage in representation against the District – BUT NOT IN FRONT OF THE SAME BOARD OR COMMISSION ON WHICH THE INDIVIDUAL SERVES.</a:t>
            </a:r>
            <a:endParaRPr lang="en-US" sz="2000" dirty="0">
              <a:latin typeface="Times New Roman" panose="02020603050405020304" pitchFamily="18" charset="0"/>
              <a:cs typeface="Times New Roman" panose="02020603050405020304" pitchFamily="18" charset="0"/>
            </a:endParaRPr>
          </a:p>
        </p:txBody>
      </p:sp>
    </p:spTree>
    <p:custDataLst>
      <p:tags r:id="rId1"/>
    </p:custDataLst>
    <p:extLst>
      <p:ext uri="{BB962C8B-B14F-4D97-AF65-F5344CB8AC3E}">
        <p14:creationId xmlns:p14="http://schemas.microsoft.com/office/powerpoint/2010/main" val="3333469816"/>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ln>
            <a:solidFill>
              <a:schemeClr val="accent2"/>
            </a:solidFill>
          </a:ln>
        </p:spPr>
        <p:txBody>
          <a:bodyPr/>
          <a:lstStyle/>
          <a:p>
            <a:pPr algn="ctr"/>
            <a:r>
              <a:rPr lang="en-US" b="1" dirty="0">
                <a:latin typeface="Times New Roman" panose="02020603050405020304" pitchFamily="18" charset="0"/>
                <a:cs typeface="Times New Roman" panose="02020603050405020304" pitchFamily="18" charset="0"/>
              </a:rPr>
              <a:t>Test Your Knowledge</a:t>
            </a:r>
            <a:endParaRPr lang="en-US" dirty="0"/>
          </a:p>
        </p:txBody>
      </p:sp>
      <p:sp>
        <p:nvSpPr>
          <p:cNvPr id="3" name="Content Placeholder 2"/>
          <p:cNvSpPr>
            <a:spLocks noGrp="1"/>
          </p:cNvSpPr>
          <p:nvPr>
            <p:ph idx="1"/>
          </p:nvPr>
        </p:nvSpPr>
        <p:spPr/>
        <p:txBody>
          <a:bodyPr/>
          <a:lstStyle/>
          <a:p>
            <a:pPr marL="0" indent="0">
              <a:buNone/>
            </a:pPr>
            <a:r>
              <a:rPr lang="en-US" dirty="0" smtClean="0">
                <a:latin typeface="Times New Roman" panose="02020603050405020304" pitchFamily="18" charset="0"/>
                <a:cs typeface="Times New Roman" panose="02020603050405020304" pitchFamily="18" charset="0"/>
              </a:rPr>
              <a:t>Bar-owner Bob is fined for violating the District’s alcohol laws and, thus, is at risk for having his liquor licensed revoked. He is also a defendant in criminal case stemming from the same incident. Bob retains Attorney Williams, who also serves on the Alcohol Beverage Control Board, to represent him in both matters. Can Attorney Williams act as Bob’s lawyer? </a:t>
            </a:r>
          </a:p>
          <a:p>
            <a:r>
              <a:rPr lang="en-US" i="1" dirty="0" smtClean="0">
                <a:latin typeface="Times New Roman" panose="02020603050405020304" pitchFamily="18" charset="0"/>
                <a:cs typeface="Times New Roman" panose="02020603050405020304" pitchFamily="18" charset="0"/>
              </a:rPr>
              <a:t>It is not a violation for Attorney Williams to represent Bob in the criminal case; however, he cannot represent Bob in the case involving the alcohol law violations. The Alcohol </a:t>
            </a:r>
            <a:r>
              <a:rPr lang="en-US" i="1" dirty="0">
                <a:latin typeface="Times New Roman" panose="02020603050405020304" pitchFamily="18" charset="0"/>
                <a:cs typeface="Times New Roman" panose="02020603050405020304" pitchFamily="18" charset="0"/>
              </a:rPr>
              <a:t>Beverage Control Board </a:t>
            </a:r>
            <a:r>
              <a:rPr lang="en-US" i="1" dirty="0" smtClean="0">
                <a:latin typeface="Times New Roman" panose="02020603050405020304" pitchFamily="18" charset="0"/>
                <a:cs typeface="Times New Roman" panose="02020603050405020304" pitchFamily="18" charset="0"/>
              </a:rPr>
              <a:t>adjudicates liquor license revocation hearings at its weekly meetings. As a Board member/Special Government Employee, Attorney Williams is prohibited from representing Bob in the liquor license matter before the Board he serves on. </a:t>
            </a:r>
          </a:p>
          <a:p>
            <a:pPr marL="0" indent="0">
              <a:buNone/>
            </a:pPr>
            <a:endParaRPr lang="en-US" dirty="0"/>
          </a:p>
        </p:txBody>
      </p:sp>
    </p:spTree>
    <p:custDataLst>
      <p:tags r:id="rId1"/>
    </p:custDataLst>
    <p:extLst>
      <p:ext uri="{BB962C8B-B14F-4D97-AF65-F5344CB8AC3E}">
        <p14:creationId xmlns:p14="http://schemas.microsoft.com/office/powerpoint/2010/main" val="16391120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barn(inVertical)">
                                      <p:cBhvr>
                                        <p:cTn id="7"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ln>
            <a:solidFill>
              <a:schemeClr val="accent2"/>
            </a:solidFill>
          </a:ln>
        </p:spPr>
        <p:txBody>
          <a:bodyPr>
            <a:normAutofit fontScale="90000"/>
          </a:bodyPr>
          <a:lstStyle/>
          <a:p>
            <a:pPr algn="ctr"/>
            <a:r>
              <a:rPr lang="en-US" b="1" dirty="0" smtClean="0">
                <a:latin typeface="Times New Roman" panose="02020603050405020304" pitchFamily="18" charset="0"/>
                <a:cs typeface="Times New Roman" panose="02020603050405020304" pitchFamily="18" charset="0"/>
              </a:rPr>
              <a:t/>
            </a:r>
            <a:br>
              <a:rPr lang="en-US" b="1" dirty="0" smtClean="0">
                <a:latin typeface="Times New Roman" panose="02020603050405020304" pitchFamily="18" charset="0"/>
                <a:cs typeface="Times New Roman" panose="02020603050405020304" pitchFamily="18" charset="0"/>
              </a:rPr>
            </a:br>
            <a:r>
              <a:rPr lang="en-US" b="1" dirty="0" smtClean="0">
                <a:latin typeface="Times New Roman" panose="02020603050405020304" pitchFamily="18" charset="0"/>
                <a:cs typeface="Times New Roman" panose="02020603050405020304" pitchFamily="18" charset="0"/>
              </a:rPr>
              <a:t>8. Safeguard </a:t>
            </a:r>
            <a:r>
              <a:rPr lang="en-US" b="1" dirty="0">
                <a:latin typeface="Times New Roman" panose="02020603050405020304" pitchFamily="18" charset="0"/>
                <a:cs typeface="Times New Roman" panose="02020603050405020304" pitchFamily="18" charset="0"/>
              </a:rPr>
              <a:t>confidential non-public information</a:t>
            </a:r>
            <a:r>
              <a:rPr lang="en-US" b="1" dirty="0"/>
              <a:t/>
            </a:r>
            <a:br>
              <a:rPr lang="en-US" b="1" dirty="0"/>
            </a:br>
            <a:endParaRPr lang="en-US" dirty="0"/>
          </a:p>
        </p:txBody>
      </p:sp>
      <p:sp>
        <p:nvSpPr>
          <p:cNvPr id="3" name="Content Placeholder 2"/>
          <p:cNvSpPr>
            <a:spLocks noGrp="1"/>
          </p:cNvSpPr>
          <p:nvPr>
            <p:ph idx="1"/>
          </p:nvPr>
        </p:nvSpPr>
        <p:spPr/>
        <p:txBody>
          <a:bodyPr>
            <a:normAutofit/>
          </a:bodyPr>
          <a:lstStyle/>
          <a:p>
            <a:r>
              <a:rPr lang="en-US" sz="2400" dirty="0" smtClean="0">
                <a:latin typeface="Times New Roman" panose="02020603050405020304" pitchFamily="18" charset="0"/>
                <a:cs typeface="Times New Roman" panose="02020603050405020304" pitchFamily="18" charset="0"/>
              </a:rPr>
              <a:t>Don’t leak non-public information.</a:t>
            </a:r>
          </a:p>
          <a:p>
            <a:r>
              <a:rPr lang="en-US" sz="2400" dirty="0" smtClean="0">
                <a:latin typeface="Times New Roman" panose="02020603050405020304" pitchFamily="18" charset="0"/>
                <a:cs typeface="Times New Roman" panose="02020603050405020304" pitchFamily="18" charset="0"/>
              </a:rPr>
              <a:t>This includes talking about your job on Social media like twitter.</a:t>
            </a:r>
            <a:endParaRPr lang="en-US" sz="2400" dirty="0">
              <a:latin typeface="Times New Roman" panose="02020603050405020304" pitchFamily="18" charset="0"/>
              <a:cs typeface="Times New Roman" panose="02020603050405020304" pitchFamily="18" charset="0"/>
            </a:endParaRPr>
          </a:p>
        </p:txBody>
      </p:sp>
    </p:spTree>
    <p:custDataLst>
      <p:tags r:id="rId1"/>
    </p:custDataLst>
    <p:extLst>
      <p:ext uri="{BB962C8B-B14F-4D97-AF65-F5344CB8AC3E}">
        <p14:creationId xmlns:p14="http://schemas.microsoft.com/office/powerpoint/2010/main" val="3061933654"/>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ln>
            <a:solidFill>
              <a:schemeClr val="accent2"/>
            </a:solidFill>
          </a:ln>
        </p:spPr>
        <p:txBody>
          <a:bodyPr>
            <a:normAutofit fontScale="90000"/>
          </a:bodyPr>
          <a:lstStyle/>
          <a:p>
            <a:pPr algn="ctr"/>
            <a:r>
              <a:rPr lang="en-US" sz="4000" b="1" dirty="0">
                <a:latin typeface="Times New Roman" panose="02020603050405020304" pitchFamily="18" charset="0"/>
                <a:cs typeface="Times New Roman" panose="02020603050405020304" pitchFamily="18" charset="0"/>
              </a:rPr>
              <a:t>9</a:t>
            </a:r>
            <a:r>
              <a:rPr lang="en-US" sz="4000" b="1" dirty="0" smtClean="0">
                <a:latin typeface="Times New Roman" panose="02020603050405020304" pitchFamily="18" charset="0"/>
                <a:cs typeface="Times New Roman" panose="02020603050405020304" pitchFamily="18" charset="0"/>
              </a:rPr>
              <a:t>. Abide </a:t>
            </a:r>
            <a:r>
              <a:rPr lang="en-US" sz="4000" b="1" dirty="0">
                <a:latin typeface="Times New Roman" panose="02020603050405020304" pitchFamily="18" charset="0"/>
                <a:cs typeface="Times New Roman" panose="02020603050405020304" pitchFamily="18" charset="0"/>
              </a:rPr>
              <a:t>by revolving door restrictions</a:t>
            </a:r>
            <a:r>
              <a:rPr lang="en-US" b="1" dirty="0"/>
              <a:t/>
            </a:r>
            <a:br>
              <a:rPr lang="en-US" b="1" dirty="0"/>
            </a:br>
            <a:endParaRPr lang="en-US" dirty="0"/>
          </a:p>
        </p:txBody>
      </p:sp>
      <p:sp>
        <p:nvSpPr>
          <p:cNvPr id="3" name="Content Placeholder 2"/>
          <p:cNvSpPr>
            <a:spLocks noGrp="1"/>
          </p:cNvSpPr>
          <p:nvPr>
            <p:ph idx="1"/>
          </p:nvPr>
        </p:nvSpPr>
        <p:spPr/>
        <p:txBody>
          <a:bodyPr/>
          <a:lstStyle/>
          <a:p>
            <a:r>
              <a:rPr lang="en-US" dirty="0" smtClean="0">
                <a:latin typeface="Times New Roman" panose="02020603050405020304" pitchFamily="18" charset="0"/>
                <a:cs typeface="Times New Roman" panose="02020603050405020304" pitchFamily="18" charset="0"/>
              </a:rPr>
              <a:t>Once you leave government, you must abide by certain restrictions for differing periods of time, i.e., 1 year, 2 years and in some cases permanently.</a:t>
            </a:r>
          </a:p>
          <a:p>
            <a:r>
              <a:rPr lang="en-US" dirty="0" smtClean="0">
                <a:latin typeface="Times New Roman" panose="02020603050405020304" pitchFamily="18" charset="0"/>
                <a:cs typeface="Times New Roman" panose="02020603050405020304" pitchFamily="18" charset="0"/>
              </a:rPr>
              <a:t>Complicated – Call BEGA before and after you leave.</a:t>
            </a:r>
          </a:p>
          <a:p>
            <a:r>
              <a:rPr lang="en-US" dirty="0" smtClean="0">
                <a:latin typeface="Times New Roman" panose="02020603050405020304" pitchFamily="18" charset="0"/>
                <a:cs typeface="Times New Roman" panose="02020603050405020304" pitchFamily="18" charset="0"/>
              </a:rPr>
              <a:t>Be mindful of former government employees calling you.</a:t>
            </a:r>
          </a:p>
          <a:p>
            <a:r>
              <a:rPr lang="en-US" dirty="0" smtClean="0">
                <a:latin typeface="Times New Roman" panose="02020603050405020304" pitchFamily="18" charset="0"/>
                <a:cs typeface="Times New Roman" panose="02020603050405020304" pitchFamily="18" charset="0"/>
              </a:rPr>
              <a:t>Free safe-harbor Post-Employment advice for life.</a:t>
            </a:r>
            <a:endParaRPr lang="en-US" dirty="0">
              <a:latin typeface="Times New Roman" panose="02020603050405020304" pitchFamily="18" charset="0"/>
              <a:cs typeface="Times New Roman" panose="02020603050405020304" pitchFamily="18" charset="0"/>
            </a:endParaRPr>
          </a:p>
        </p:txBody>
      </p:sp>
    </p:spTree>
    <p:custDataLst>
      <p:tags r:id="rId1"/>
    </p:custDataLst>
    <p:extLst>
      <p:ext uri="{BB962C8B-B14F-4D97-AF65-F5344CB8AC3E}">
        <p14:creationId xmlns:p14="http://schemas.microsoft.com/office/powerpoint/2010/main" val="2880010159"/>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90600"/>
            <a:ext cx="8229600" cy="1295400"/>
          </a:xfrm>
          <a:ln>
            <a:solidFill>
              <a:schemeClr val="accent2"/>
            </a:solidFill>
          </a:ln>
        </p:spPr>
        <p:txBody>
          <a:bodyPr>
            <a:normAutofit fontScale="90000"/>
          </a:bodyPr>
          <a:lstStyle/>
          <a:p>
            <a:pPr algn="ctr"/>
            <a:r>
              <a:rPr lang="en-US" sz="3100" b="1" dirty="0" smtClean="0">
                <a:latin typeface="Times New Roman" panose="02020603050405020304" pitchFamily="18" charset="0"/>
                <a:cs typeface="Times New Roman" panose="02020603050405020304" pitchFamily="18" charset="0"/>
              </a:rPr>
              <a:t/>
            </a:r>
            <a:br>
              <a:rPr lang="en-US" sz="3100" b="1" dirty="0" smtClean="0">
                <a:latin typeface="Times New Roman" panose="02020603050405020304" pitchFamily="18" charset="0"/>
                <a:cs typeface="Times New Roman" panose="02020603050405020304" pitchFamily="18" charset="0"/>
              </a:rPr>
            </a:br>
            <a:r>
              <a:rPr lang="en-US" sz="3100" b="1" dirty="0" smtClean="0">
                <a:latin typeface="Times New Roman" panose="02020603050405020304" pitchFamily="18" charset="0"/>
                <a:cs typeface="Times New Roman" panose="02020603050405020304" pitchFamily="18" charset="0"/>
              </a:rPr>
              <a:t>10. Disclose </a:t>
            </a:r>
            <a:r>
              <a:rPr lang="en-US" sz="3100" b="1" dirty="0">
                <a:latin typeface="Times New Roman" panose="02020603050405020304" pitchFamily="18" charset="0"/>
                <a:cs typeface="Times New Roman" panose="02020603050405020304" pitchFamily="18" charset="0"/>
              </a:rPr>
              <a:t>waste or illegal conduct by government officials to the appropriate authorities</a:t>
            </a:r>
            <a:r>
              <a:rPr lang="en-US" b="1" dirty="0"/>
              <a:t/>
            </a:r>
            <a:br>
              <a:rPr lang="en-US" b="1" dirty="0"/>
            </a:br>
            <a:endParaRPr lang="en-US" dirty="0"/>
          </a:p>
        </p:txBody>
      </p:sp>
      <p:sp>
        <p:nvSpPr>
          <p:cNvPr id="3" name="Content Placeholder 2"/>
          <p:cNvSpPr>
            <a:spLocks noGrp="1"/>
          </p:cNvSpPr>
          <p:nvPr>
            <p:ph idx="1"/>
          </p:nvPr>
        </p:nvSpPr>
        <p:spPr>
          <a:xfrm>
            <a:off x="381000" y="2743200"/>
            <a:ext cx="8229600" cy="3611563"/>
          </a:xfrm>
        </p:spPr>
        <p:txBody>
          <a:bodyPr/>
          <a:lstStyle/>
          <a:p>
            <a:r>
              <a:rPr lang="en-US" dirty="0" smtClean="0">
                <a:latin typeface="Times New Roman" panose="02020603050405020304" pitchFamily="18" charset="0"/>
                <a:cs typeface="Times New Roman" panose="02020603050405020304" pitchFamily="18" charset="0"/>
              </a:rPr>
              <a:t>Affirmative obligation to report to BEGA and/or the IG “credible” violations of the Code of Conduct.</a:t>
            </a:r>
          </a:p>
          <a:p>
            <a:pPr lvl="1"/>
            <a:r>
              <a:rPr lang="en-US" dirty="0" smtClean="0">
                <a:latin typeface="Times New Roman" panose="02020603050405020304" pitchFamily="18" charset="0"/>
                <a:cs typeface="Times New Roman" panose="02020603050405020304" pitchFamily="18" charset="0"/>
              </a:rPr>
              <a:t>Failure to do so is itself a violation.</a:t>
            </a:r>
          </a:p>
          <a:p>
            <a:pPr lvl="1"/>
            <a:r>
              <a:rPr lang="en-US" dirty="0" smtClean="0">
                <a:latin typeface="Times New Roman" panose="02020603050405020304" pitchFamily="18" charset="0"/>
                <a:cs typeface="Times New Roman" panose="02020603050405020304" pitchFamily="18" charset="0"/>
              </a:rPr>
              <a:t>Cooperation is mandatory.</a:t>
            </a:r>
          </a:p>
          <a:p>
            <a:pPr lvl="1"/>
            <a:r>
              <a:rPr lang="en-US" dirty="0" smtClean="0">
                <a:latin typeface="Times New Roman" panose="02020603050405020304" pitchFamily="18" charset="0"/>
                <a:cs typeface="Times New Roman" panose="02020603050405020304" pitchFamily="18" charset="0"/>
              </a:rPr>
              <a:t>Retaliation is a separate ethics violation.</a:t>
            </a:r>
            <a:endParaRPr lang="en-US" dirty="0">
              <a:latin typeface="Times New Roman" panose="02020603050405020304" pitchFamily="18" charset="0"/>
              <a:cs typeface="Times New Roman" panose="02020603050405020304" pitchFamily="18" charset="0"/>
            </a:endParaRPr>
          </a:p>
        </p:txBody>
      </p:sp>
    </p:spTree>
    <p:custDataLst>
      <p:tags r:id="rId1"/>
    </p:custDataLst>
    <p:extLst>
      <p:ext uri="{BB962C8B-B14F-4D97-AF65-F5344CB8AC3E}">
        <p14:creationId xmlns:p14="http://schemas.microsoft.com/office/powerpoint/2010/main" val="170034556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ln>
            <a:solidFill>
              <a:schemeClr val="accent2"/>
            </a:solidFill>
          </a:ln>
        </p:spPr>
        <p:txBody>
          <a:bodyPr/>
          <a:lstStyle/>
          <a:p>
            <a:pPr algn="ctr"/>
            <a:r>
              <a:rPr lang="en-US" b="1" dirty="0" smtClean="0">
                <a:latin typeface="Times New Roman" panose="02020603050405020304" pitchFamily="18" charset="0"/>
                <a:cs typeface="Times New Roman" panose="02020603050405020304" pitchFamily="18" charset="0"/>
              </a:rPr>
              <a:t>What We Do</a:t>
            </a:r>
            <a:endParaRPr lang="en-US" b="1" dirty="0">
              <a:latin typeface="Times New Roman" panose="02020603050405020304" pitchFamily="18" charset="0"/>
              <a:cs typeface="Times New Roman" panose="02020603050405020304" pitchFamily="18" charset="0"/>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604721604"/>
              </p:ext>
            </p:extLst>
          </p:nvPr>
        </p:nvGraphicFramePr>
        <p:xfrm>
          <a:off x="457200" y="1981200"/>
          <a:ext cx="8229600" cy="414496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ustDataLst>
      <p:tags r:id="rId1"/>
    </p:custDataLst>
    <p:extLst>
      <p:ext uri="{BB962C8B-B14F-4D97-AF65-F5344CB8AC3E}">
        <p14:creationId xmlns:p14="http://schemas.microsoft.com/office/powerpoint/2010/main" val="3201003532"/>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latin typeface="Times New Roman" panose="02020603050405020304" pitchFamily="18" charset="0"/>
                <a:cs typeface="Times New Roman" panose="02020603050405020304" pitchFamily="18" charset="0"/>
              </a:rPr>
              <a:t>Contact Us</a:t>
            </a:r>
            <a:endParaRPr lang="en-US" b="1"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lstStyle/>
          <a:p>
            <a:pPr marL="0" indent="0" algn="ctr">
              <a:buNone/>
            </a:pPr>
            <a:r>
              <a:rPr lang="en-US" sz="3200" b="1" dirty="0" smtClean="0">
                <a:latin typeface="Times New Roman" panose="02020603050405020304" pitchFamily="18" charset="0"/>
                <a:cs typeface="Times New Roman" panose="02020603050405020304" pitchFamily="18" charset="0"/>
              </a:rPr>
              <a:t>For advice or to make a complaint</a:t>
            </a:r>
          </a:p>
          <a:p>
            <a:r>
              <a:rPr lang="en-US" b="1" dirty="0" smtClean="0">
                <a:solidFill>
                  <a:srgbClr val="BD5719"/>
                </a:solidFill>
                <a:latin typeface="Times New Roman" panose="02020603050405020304" pitchFamily="18" charset="0"/>
                <a:cs typeface="Times New Roman" panose="02020603050405020304" pitchFamily="18" charset="0"/>
              </a:rPr>
              <a:t>Board of Ethics and Government Accountability (“BEGA”)</a:t>
            </a:r>
          </a:p>
          <a:p>
            <a:pPr lvl="1"/>
            <a:r>
              <a:rPr lang="en-US" b="1" dirty="0" smtClean="0">
                <a:solidFill>
                  <a:srgbClr val="BD5719"/>
                </a:solidFill>
                <a:latin typeface="Times New Roman" panose="02020603050405020304" pitchFamily="18" charset="0"/>
                <a:cs typeface="Times New Roman" panose="02020603050405020304" pitchFamily="18" charset="0"/>
              </a:rPr>
              <a:t>BEGA Hotline:  (202) 535-1002</a:t>
            </a:r>
          </a:p>
          <a:p>
            <a:pPr lvl="1"/>
            <a:r>
              <a:rPr lang="en-US" b="1" dirty="0" smtClean="0">
                <a:solidFill>
                  <a:srgbClr val="BD5719"/>
                </a:solidFill>
                <a:latin typeface="Times New Roman" panose="02020603050405020304" pitchFamily="18" charset="0"/>
                <a:cs typeface="Times New Roman" panose="02020603050405020304" pitchFamily="18" charset="0"/>
              </a:rPr>
              <a:t>BEGA Email:  BEGA@dc.gov</a:t>
            </a:r>
          </a:p>
          <a:p>
            <a:pPr lvl="1"/>
            <a:r>
              <a:rPr lang="en-US" b="1" dirty="0" smtClean="0">
                <a:solidFill>
                  <a:srgbClr val="BD5719"/>
                </a:solidFill>
                <a:latin typeface="Times New Roman" panose="02020603050405020304" pitchFamily="18" charset="0"/>
                <a:cs typeface="Times New Roman" panose="02020603050405020304" pitchFamily="18" charset="0"/>
              </a:rPr>
              <a:t>Main Number:  (202) 481-3411</a:t>
            </a:r>
          </a:p>
          <a:p>
            <a:pPr lvl="1"/>
            <a:r>
              <a:rPr lang="en-US" b="1" dirty="0" smtClean="0">
                <a:solidFill>
                  <a:srgbClr val="BD5719"/>
                </a:solidFill>
                <a:latin typeface="Times New Roman" panose="02020603050405020304" pitchFamily="18" charset="0"/>
                <a:cs typeface="Times New Roman" panose="02020603050405020304" pitchFamily="18" charset="0"/>
              </a:rPr>
              <a:t>Address:	441 4</a:t>
            </a:r>
            <a:r>
              <a:rPr lang="en-US" b="1" baseline="30000" dirty="0" smtClean="0">
                <a:solidFill>
                  <a:srgbClr val="BD5719"/>
                </a:solidFill>
                <a:latin typeface="Times New Roman" panose="02020603050405020304" pitchFamily="18" charset="0"/>
                <a:cs typeface="Times New Roman" panose="02020603050405020304" pitchFamily="18" charset="0"/>
              </a:rPr>
              <a:t>th</a:t>
            </a:r>
            <a:r>
              <a:rPr lang="en-US" b="1" dirty="0" smtClean="0">
                <a:solidFill>
                  <a:srgbClr val="BD5719"/>
                </a:solidFill>
                <a:latin typeface="Times New Roman" panose="02020603050405020304" pitchFamily="18" charset="0"/>
                <a:cs typeface="Times New Roman" panose="02020603050405020304" pitchFamily="18" charset="0"/>
              </a:rPr>
              <a:t> Street, NW, Suite 830 South</a:t>
            </a:r>
          </a:p>
          <a:p>
            <a:pPr lvl="2"/>
            <a:r>
              <a:rPr lang="en-US" b="1" dirty="0">
                <a:solidFill>
                  <a:srgbClr val="BD5719"/>
                </a:solidFill>
                <a:latin typeface="Times New Roman" panose="02020603050405020304" pitchFamily="18" charset="0"/>
                <a:cs typeface="Times New Roman" panose="02020603050405020304" pitchFamily="18" charset="0"/>
              </a:rPr>
              <a:t>	</a:t>
            </a:r>
            <a:r>
              <a:rPr lang="en-US" b="1" dirty="0" smtClean="0">
                <a:solidFill>
                  <a:srgbClr val="BD5719"/>
                </a:solidFill>
                <a:latin typeface="Times New Roman" panose="02020603050405020304" pitchFamily="18" charset="0"/>
                <a:cs typeface="Times New Roman" panose="02020603050405020304" pitchFamily="18" charset="0"/>
              </a:rPr>
              <a:t>	</a:t>
            </a:r>
            <a:r>
              <a:rPr lang="en-US" sz="1600" b="1" dirty="0" smtClean="0">
                <a:solidFill>
                  <a:srgbClr val="BD5719"/>
                </a:solidFill>
                <a:latin typeface="Times New Roman" panose="02020603050405020304" pitchFamily="18" charset="0"/>
                <a:cs typeface="Times New Roman" panose="02020603050405020304" pitchFamily="18" charset="0"/>
              </a:rPr>
              <a:t>Washington, D.C. 20001</a:t>
            </a:r>
            <a:endParaRPr lang="en-US" sz="1600" b="1" dirty="0">
              <a:solidFill>
                <a:srgbClr val="BD5719"/>
              </a:solidFill>
              <a:latin typeface="Times New Roman" panose="02020603050405020304" pitchFamily="18" charset="0"/>
              <a:cs typeface="Times New Roman" panose="02020603050405020304" pitchFamily="18" charset="0"/>
            </a:endParaRPr>
          </a:p>
        </p:txBody>
      </p:sp>
    </p:spTree>
    <p:custDataLst>
      <p:tags r:id="rId1"/>
    </p:custDataLst>
    <p:extLst>
      <p:ext uri="{BB962C8B-B14F-4D97-AF65-F5344CB8AC3E}">
        <p14:creationId xmlns:p14="http://schemas.microsoft.com/office/powerpoint/2010/main" val="411850525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ln>
            <a:solidFill>
              <a:schemeClr val="accent2"/>
            </a:solidFill>
          </a:ln>
        </p:spPr>
        <p:txBody>
          <a:bodyPr/>
          <a:lstStyle/>
          <a:p>
            <a:pPr algn="ctr"/>
            <a:r>
              <a:rPr lang="en-US" b="1" dirty="0" smtClean="0">
                <a:latin typeface="Times New Roman" panose="02020603050405020304" pitchFamily="18" charset="0"/>
                <a:cs typeface="Times New Roman" panose="02020603050405020304" pitchFamily="18" charset="0"/>
              </a:rPr>
              <a:t>Sanctions &amp; Penalties</a:t>
            </a:r>
            <a:endParaRPr lang="en-US" b="1"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normAutofit/>
          </a:bodyPr>
          <a:lstStyle/>
          <a:p>
            <a:r>
              <a:rPr lang="en-US" dirty="0" smtClean="0">
                <a:latin typeface="Times New Roman" panose="02020603050405020304" pitchFamily="18" charset="0"/>
                <a:cs typeface="Times New Roman" panose="02020603050405020304" pitchFamily="18" charset="0"/>
              </a:rPr>
              <a:t>Violations of the Code of Conduct may result in a variety of sanctions and penalties, including:</a:t>
            </a:r>
          </a:p>
          <a:p>
            <a:pPr marL="457200" lvl="1" indent="0">
              <a:buNone/>
            </a:pPr>
            <a:endParaRPr lang="en-US" sz="2000" dirty="0" smtClean="0">
              <a:latin typeface="Times New Roman" panose="02020603050405020304" pitchFamily="18" charset="0"/>
              <a:cs typeface="Times New Roman" panose="02020603050405020304" pitchFamily="18" charset="0"/>
            </a:endParaRPr>
          </a:p>
          <a:p>
            <a:pPr lvl="1"/>
            <a:r>
              <a:rPr lang="en-US" sz="2000" dirty="0" smtClean="0">
                <a:latin typeface="Times New Roman" panose="02020603050405020304" pitchFamily="18" charset="0"/>
                <a:cs typeface="Times New Roman" panose="02020603050405020304" pitchFamily="18" charset="0"/>
              </a:rPr>
              <a:t>Censure		</a:t>
            </a:r>
          </a:p>
          <a:p>
            <a:pPr lvl="1"/>
            <a:r>
              <a:rPr lang="en-US" sz="2000" dirty="0" smtClean="0">
                <a:latin typeface="Times New Roman" panose="02020603050405020304" pitchFamily="18" charset="0"/>
                <a:cs typeface="Times New Roman" panose="02020603050405020304" pitchFamily="18" charset="0"/>
              </a:rPr>
              <a:t>Admonition</a:t>
            </a:r>
          </a:p>
          <a:p>
            <a:pPr lvl="1"/>
            <a:r>
              <a:rPr lang="en-US" sz="2000" dirty="0" smtClean="0">
                <a:latin typeface="Times New Roman" panose="02020603050405020304" pitchFamily="18" charset="0"/>
                <a:cs typeface="Times New Roman" panose="02020603050405020304" pitchFamily="18" charset="0"/>
              </a:rPr>
              <a:t>Remediation</a:t>
            </a:r>
          </a:p>
          <a:p>
            <a:pPr lvl="1"/>
            <a:r>
              <a:rPr lang="en-US" sz="2000" dirty="0" smtClean="0">
                <a:latin typeface="Times New Roman" panose="02020603050405020304" pitchFamily="18" charset="0"/>
                <a:cs typeface="Times New Roman" panose="02020603050405020304" pitchFamily="18" charset="0"/>
              </a:rPr>
              <a:t>A probationary period</a:t>
            </a:r>
          </a:p>
          <a:p>
            <a:pPr lvl="1"/>
            <a:r>
              <a:rPr lang="en-US" sz="2000" dirty="0" smtClean="0">
                <a:latin typeface="Times New Roman" panose="02020603050405020304" pitchFamily="18" charset="0"/>
                <a:cs typeface="Times New Roman" panose="02020603050405020304" pitchFamily="18" charset="0"/>
              </a:rPr>
              <a:t>Fines of up to $5,000 per violation</a:t>
            </a:r>
          </a:p>
          <a:p>
            <a:endParaRPr lang="en-US" dirty="0"/>
          </a:p>
        </p:txBody>
      </p:sp>
      <p:pic>
        <p:nvPicPr>
          <p:cNvPr id="1026" name="Picture 2" descr="C:\Users\stacie.pittell2\AppData\Local\Microsoft\Windows\Temporary Internet Files\Content.IE5\HNO088BD\MC900431631[1].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34000" y="3962400"/>
            <a:ext cx="1371600" cy="1371600"/>
          </a:xfrm>
          <a:prstGeom prst="rect">
            <a:avLst/>
          </a:prstGeom>
          <a:noFill/>
          <a:extLst>
            <a:ext uri="{909E8E84-426E-40DD-AFC4-6F175D3DCCD1}">
              <a14:hiddenFill xmlns:a14="http://schemas.microsoft.com/office/drawing/2010/main">
                <a:solidFill>
                  <a:srgbClr val="FFFFFF"/>
                </a:solidFill>
              </a14:hiddenFill>
            </a:ext>
          </a:extLst>
        </p:spPr>
      </p:pic>
      <p:sp>
        <p:nvSpPr>
          <p:cNvPr id="7" name="Rectangle 6"/>
          <p:cNvSpPr/>
          <p:nvPr/>
        </p:nvSpPr>
        <p:spPr>
          <a:xfrm>
            <a:off x="3886199" y="2967335"/>
            <a:ext cx="3657601" cy="923330"/>
          </a:xfrm>
          <a:prstGeom prst="rect">
            <a:avLst/>
          </a:prstGeom>
          <a:noFill/>
        </p:spPr>
        <p:txBody>
          <a:bodyPr wrap="square" lIns="91440" tIns="45720" rIns="91440" bIns="45720">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en-US" sz="5400" b="1" cap="none" spc="0"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 Fines $</a:t>
            </a:r>
            <a:endParaRPr lang="en-US" sz="5400" b="1" cap="none" spc="0"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endParaRPr>
          </a:p>
        </p:txBody>
      </p:sp>
    </p:spTree>
    <p:custDataLst>
      <p:tags r:id="rId1"/>
    </p:custDataLst>
    <p:extLst>
      <p:ext uri="{BB962C8B-B14F-4D97-AF65-F5344CB8AC3E}">
        <p14:creationId xmlns:p14="http://schemas.microsoft.com/office/powerpoint/2010/main" val="32726376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a:xfrm>
            <a:off x="892969" y="491133"/>
            <a:ext cx="7358063" cy="1125141"/>
          </a:xfrm>
          <a:ln>
            <a:solidFill>
              <a:schemeClr val="accent2"/>
            </a:solidFill>
          </a:ln>
        </p:spPr>
        <p:txBody>
          <a:bodyPr lIns="0" tIns="0" rIns="0" bIns="0" anchor="b">
            <a:normAutofit/>
          </a:bodyPr>
          <a:lstStyle/>
          <a:p>
            <a:pPr algn="ctr"/>
            <a:r>
              <a:rPr lang="en-US" b="1" dirty="0">
                <a:solidFill>
                  <a:schemeClr val="tx1"/>
                </a:solidFill>
                <a:latin typeface="Times New Roman" panose="02020603050405020304" pitchFamily="18" charset="0"/>
                <a:cs typeface="Times New Roman" panose="02020603050405020304" pitchFamily="18" charset="0"/>
                <a:sym typeface="Gill Sans" charset="0"/>
              </a:rPr>
              <a:t>Ethics Standards</a:t>
            </a:r>
            <a:endParaRPr lang="en-US" b="1" dirty="0">
              <a:solidFill>
                <a:schemeClr val="tx1"/>
              </a:solidFill>
              <a:latin typeface="Times New Roman" panose="02020603050405020304" pitchFamily="18" charset="0"/>
              <a:cs typeface="Times New Roman" panose="02020603050405020304" pitchFamily="18" charset="0"/>
            </a:endParaRPr>
          </a:p>
        </p:txBody>
      </p:sp>
      <p:sp>
        <p:nvSpPr>
          <p:cNvPr id="12291" name="AutoShape 3"/>
          <p:cNvSpPr>
            <a:spLocks/>
          </p:cNvSpPr>
          <p:nvPr/>
        </p:nvSpPr>
        <p:spPr bwMode="auto">
          <a:xfrm>
            <a:off x="1385218" y="2645420"/>
            <a:ext cx="6293197" cy="527968"/>
          </a:xfrm>
          <a:prstGeom prst="rightArrow">
            <a:avLst>
              <a:gd name="adj1" fmla="val 50000"/>
              <a:gd name="adj2" fmla="val 36121"/>
            </a:avLst>
          </a:prstGeom>
          <a:gradFill rotWithShape="0">
            <a:gsLst>
              <a:gs pos="0">
                <a:srgbClr val="D9D9D9"/>
              </a:gs>
              <a:gs pos="100000">
                <a:srgbClr val="D9D9D9"/>
              </a:gs>
            </a:gsLst>
            <a:lin ang="0"/>
          </a:gradFill>
          <a:ln>
            <a:noFill/>
          </a:ln>
          <a:effectLst/>
          <a:extLst>
            <a:ext uri="{91240B29-F687-4F45-9708-019B960494DF}">
              <a14:hiddenLine xmlns:a14="http://schemas.microsoft.com/office/drawing/2010/main" w="25400" cap="flat" cmpd="sng">
                <a:solidFill>
                  <a:srgbClr val="000000"/>
                </a:solidFill>
                <a:prstDash val="solid"/>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pPr defTabSz="321457"/>
            <a:endParaRPr lang="en-US" sz="800" dirty="0">
              <a:latin typeface="Gill Sans" charset="0"/>
              <a:ea typeface="Gill Sans" charset="0"/>
              <a:cs typeface="Gill Sans" charset="0"/>
              <a:sym typeface="Gill Sans" charset="0"/>
            </a:endParaRPr>
          </a:p>
        </p:txBody>
      </p:sp>
      <p:sp>
        <p:nvSpPr>
          <p:cNvPr id="12293" name="AutoShape 5"/>
          <p:cNvSpPr>
            <a:spLocks/>
          </p:cNvSpPr>
          <p:nvPr/>
        </p:nvSpPr>
        <p:spPr bwMode="auto">
          <a:xfrm>
            <a:off x="4517305" y="2636491"/>
            <a:ext cx="2465710" cy="561454"/>
          </a:xfrm>
          <a:custGeom>
            <a:avLst/>
            <a:gdLst>
              <a:gd name="T0" fmla="*/ 10800 w 21600"/>
              <a:gd name="T1" fmla="*/ 10800 h 21600"/>
              <a:gd name="T2" fmla="*/ 10800 w 21600"/>
              <a:gd name="T3" fmla="*/ 10800 h 21600"/>
              <a:gd name="T4" fmla="*/ 10800 w 21600"/>
              <a:gd name="T5" fmla="*/ 10800 h 21600"/>
              <a:gd name="T6" fmla="*/ 10800 w 21600"/>
              <a:gd name="T7" fmla="*/ 10800 h 21600"/>
            </a:gdLst>
            <a:ahLst/>
            <a:cxnLst>
              <a:cxn ang="0">
                <a:pos x="T0" y="T1"/>
              </a:cxn>
              <a:cxn ang="0">
                <a:pos x="T2" y="T3"/>
              </a:cxn>
              <a:cxn ang="0">
                <a:pos x="T4" y="T5"/>
              </a:cxn>
              <a:cxn ang="0">
                <a:pos x="T6" y="T7"/>
              </a:cxn>
            </a:cxnLst>
            <a:rect l="0" t="0" r="r" b="b"/>
            <a:pathLst>
              <a:path w="21600" h="21600">
                <a:moveTo>
                  <a:pt x="0" y="0"/>
                </a:moveTo>
                <a:lnTo>
                  <a:pt x="21600" y="0"/>
                </a:lnTo>
                <a:lnTo>
                  <a:pt x="21600" y="21600"/>
                </a:lnTo>
                <a:lnTo>
                  <a:pt x="0" y="21600"/>
                </a:lnTo>
                <a:close/>
              </a:path>
            </a:pathLst>
          </a:custGeom>
          <a:solidFill>
            <a:srgbClr val="F8B334"/>
          </a:solidFill>
          <a:ln>
            <a:noFill/>
          </a:ln>
          <a:effectLst/>
          <a:extLst>
            <a:ext uri="{91240B29-F687-4F45-9708-019B960494DF}">
              <a14:hiddenLine xmlns:a14="http://schemas.microsoft.com/office/drawing/2010/main" w="25400" cap="flat" cmpd="sng">
                <a:solidFill>
                  <a:srgbClr val="000000"/>
                </a:solidFill>
                <a:prstDash val="solid"/>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26788" tIns="26788" rIns="26788" bIns="26788" anchor="ctr"/>
          <a:lstStyle/>
          <a:p>
            <a:pPr algn="ctr" defTabSz="642915">
              <a:buClr>
                <a:srgbClr val="FFFFFF"/>
              </a:buClr>
            </a:pPr>
            <a:r>
              <a:rPr lang="en-US" b="1" dirty="0" smtClean="0">
                <a:latin typeface="Times New Roman" panose="02020603050405020304" pitchFamily="18" charset="0"/>
                <a:cs typeface="Times New Roman" panose="02020603050405020304" pitchFamily="18" charset="0"/>
                <a:sym typeface="Gill Sans" charset="0"/>
              </a:rPr>
              <a:t>Commissions</a:t>
            </a:r>
            <a:endParaRPr lang="en-US" b="1" dirty="0">
              <a:latin typeface="Times New Roman" panose="02020603050405020304" pitchFamily="18" charset="0"/>
              <a:cs typeface="Times New Roman" panose="02020603050405020304" pitchFamily="18" charset="0"/>
            </a:endParaRPr>
          </a:p>
        </p:txBody>
      </p:sp>
      <p:sp>
        <p:nvSpPr>
          <p:cNvPr id="12294" name="AutoShape 6"/>
          <p:cNvSpPr>
            <a:spLocks/>
          </p:cNvSpPr>
          <p:nvPr/>
        </p:nvSpPr>
        <p:spPr bwMode="auto">
          <a:xfrm>
            <a:off x="2107406" y="3349750"/>
            <a:ext cx="5871270" cy="2517650"/>
          </a:xfrm>
          <a:custGeom>
            <a:avLst/>
            <a:gdLst>
              <a:gd name="T0" fmla="*/ 10800 w 21600"/>
              <a:gd name="T1" fmla="*/ 10800 h 21600"/>
              <a:gd name="T2" fmla="*/ 10800 w 21600"/>
              <a:gd name="T3" fmla="*/ 10800 h 21600"/>
              <a:gd name="T4" fmla="*/ 10800 w 21600"/>
              <a:gd name="T5" fmla="*/ 10800 h 21600"/>
              <a:gd name="T6" fmla="*/ 10800 w 21600"/>
              <a:gd name="T7" fmla="*/ 10800 h 21600"/>
            </a:gdLst>
            <a:ahLst/>
            <a:cxnLst>
              <a:cxn ang="0">
                <a:pos x="T0" y="T1"/>
              </a:cxn>
              <a:cxn ang="0">
                <a:pos x="T2" y="T3"/>
              </a:cxn>
              <a:cxn ang="0">
                <a:pos x="T4" y="T5"/>
              </a:cxn>
              <a:cxn ang="0">
                <a:pos x="T6" y="T7"/>
              </a:cxn>
            </a:cxnLst>
            <a:rect l="0" t="0" r="r" b="b"/>
            <a:pathLst>
              <a:path w="21600" h="21600">
                <a:moveTo>
                  <a:pt x="0" y="0"/>
                </a:moveTo>
                <a:lnTo>
                  <a:pt x="21600" y="0"/>
                </a:lnTo>
                <a:lnTo>
                  <a:pt x="21600" y="21600"/>
                </a:lnTo>
                <a:lnTo>
                  <a:pt x="0" y="21600"/>
                </a:lnTo>
                <a:close/>
              </a:path>
            </a:pathLst>
          </a:cu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cmpd="sng">
                <a:solidFill>
                  <a:srgbClr val="000000"/>
                </a:solidFill>
                <a:prstDash val="solid"/>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26788" tIns="26788" rIns="26788" bIns="26788"/>
          <a:lstStyle/>
          <a:p>
            <a:pPr marL="178587" indent="-178587" algn="r" defTabSz="642915">
              <a:buSzPct val="125000"/>
              <a:buFont typeface="LucidaGrande" charset="0"/>
              <a:buChar char="‣"/>
            </a:pPr>
            <a:endParaRPr lang="en-US" sz="1700" dirty="0">
              <a:solidFill>
                <a:srgbClr val="FFFFFF"/>
              </a:solidFill>
              <a:latin typeface="Gill Sans" charset="0"/>
              <a:ea typeface="Gill Sans" charset="0"/>
              <a:cs typeface="Gill Sans" charset="0"/>
              <a:sym typeface="Gill Sans" charset="0"/>
            </a:endParaRPr>
          </a:p>
          <a:p>
            <a:pPr marL="178587" indent="-178587" defTabSz="642915">
              <a:lnSpc>
                <a:spcPct val="120000"/>
              </a:lnSpc>
              <a:buSzPct val="125000"/>
              <a:buFont typeface="LucidaGrande" charset="0"/>
              <a:buChar char="‣"/>
            </a:pPr>
            <a:r>
              <a:rPr lang="en-US" dirty="0">
                <a:latin typeface="Times New Roman" panose="02020603050405020304" pitchFamily="18" charset="0"/>
                <a:ea typeface="Gill Sans" charset="0"/>
                <a:cs typeface="Times New Roman" panose="02020603050405020304" pitchFamily="18" charset="0"/>
                <a:sym typeface="Gill Sans" charset="0"/>
              </a:rPr>
              <a:t>Conflicts of Interest </a:t>
            </a:r>
            <a:r>
              <a:rPr lang="en-US" dirty="0" smtClean="0">
                <a:latin typeface="Times New Roman" panose="02020603050405020304" pitchFamily="18" charset="0"/>
                <a:ea typeface="Gill Sans" charset="0"/>
                <a:cs typeface="Times New Roman" panose="02020603050405020304" pitchFamily="18" charset="0"/>
                <a:sym typeface="Gill Sans" charset="0"/>
              </a:rPr>
              <a:t>Provisions</a:t>
            </a:r>
          </a:p>
          <a:p>
            <a:pPr marL="178587" indent="-178587" defTabSz="642915">
              <a:lnSpc>
                <a:spcPct val="120000"/>
              </a:lnSpc>
              <a:buSzPct val="125000"/>
              <a:buFont typeface="LucidaGrande" charset="0"/>
              <a:buChar char="‣"/>
            </a:pPr>
            <a:r>
              <a:rPr lang="en-US" dirty="0" smtClean="0">
                <a:latin typeface="Times New Roman" panose="02020603050405020304" pitchFamily="18" charset="0"/>
                <a:ea typeface="Gill Sans" charset="0"/>
                <a:cs typeface="Times New Roman" panose="02020603050405020304" pitchFamily="18" charset="0"/>
                <a:sym typeface="Gill Sans" charset="0"/>
              </a:rPr>
              <a:t>District Personnel Manual Ch. 18; 6B DCMR Ch. 18 </a:t>
            </a:r>
            <a:endParaRPr lang="en-US" dirty="0">
              <a:latin typeface="Times New Roman" panose="02020603050405020304" pitchFamily="18" charset="0"/>
              <a:ea typeface="Gill Sans" charset="0"/>
              <a:cs typeface="Times New Roman" panose="02020603050405020304" pitchFamily="18" charset="0"/>
              <a:sym typeface="Gill Sans" charset="0"/>
            </a:endParaRPr>
          </a:p>
          <a:p>
            <a:pPr marL="178587" indent="-178587" defTabSz="642915">
              <a:lnSpc>
                <a:spcPct val="120000"/>
              </a:lnSpc>
              <a:buSzPct val="125000"/>
              <a:buFont typeface="LucidaGrande" charset="0"/>
              <a:buChar char="‣"/>
            </a:pPr>
            <a:r>
              <a:rPr lang="en-US" dirty="0">
                <a:latin typeface="Times New Roman" panose="02020603050405020304" pitchFamily="18" charset="0"/>
                <a:ea typeface="Gill Sans" charset="0"/>
                <a:cs typeface="Times New Roman" panose="02020603050405020304" pitchFamily="18" charset="0"/>
                <a:sym typeface="Gill Sans" charset="0"/>
              </a:rPr>
              <a:t>Financial Disclosure Statement Filings §1-523.01(e)</a:t>
            </a:r>
          </a:p>
          <a:p>
            <a:pPr marL="178587" indent="-178587" defTabSz="642915">
              <a:lnSpc>
                <a:spcPct val="120000"/>
              </a:lnSpc>
              <a:buSzPct val="125000"/>
              <a:buFont typeface="LucidaGrande" charset="0"/>
              <a:buChar char="‣"/>
            </a:pPr>
            <a:r>
              <a:rPr lang="en-US" dirty="0">
                <a:latin typeface="Times New Roman" panose="02020603050405020304" pitchFamily="18" charset="0"/>
                <a:cs typeface="Times New Roman" panose="02020603050405020304" pitchFamily="18" charset="0"/>
                <a:sym typeface="Gill Sans" charset="0"/>
              </a:rPr>
              <a:t>Local Hatch Act § § 2(e) and (f) Confirmation Act of 1978</a:t>
            </a:r>
          </a:p>
          <a:p>
            <a:pPr marL="178587" indent="-178587" defTabSz="642915">
              <a:lnSpc>
                <a:spcPct val="120000"/>
              </a:lnSpc>
              <a:buSzPct val="125000"/>
              <a:buFont typeface="LucidaGrande" charset="0"/>
              <a:buChar char="‣"/>
            </a:pPr>
            <a:r>
              <a:rPr lang="en-US" dirty="0">
                <a:latin typeface="Times New Roman" panose="02020603050405020304" pitchFamily="18" charset="0"/>
                <a:cs typeface="Times New Roman" panose="02020603050405020304" pitchFamily="18" charset="0"/>
                <a:sym typeface="Gill Sans" charset="0"/>
              </a:rPr>
              <a:t>Federal Criminal Statutes 18 U.S.C. § §201-209</a:t>
            </a:r>
          </a:p>
          <a:p>
            <a:pPr marL="178587" indent="-178587" defTabSz="642915">
              <a:lnSpc>
                <a:spcPct val="120000"/>
              </a:lnSpc>
              <a:buSzPct val="125000"/>
              <a:buFont typeface="LucidaGrande" charset="0"/>
              <a:buChar char="‣"/>
            </a:pPr>
            <a:r>
              <a:rPr lang="en-US" b="1" dirty="0">
                <a:latin typeface="Times New Roman" panose="02020603050405020304" pitchFamily="18" charset="0"/>
                <a:cs typeface="Times New Roman" panose="02020603050405020304" pitchFamily="18" charset="0"/>
                <a:sym typeface="Gill Sans" charset="0"/>
              </a:rPr>
              <a:t>Exception – Special Government Employees </a:t>
            </a:r>
          </a:p>
          <a:p>
            <a:pPr marL="178587" indent="-178587" defTabSz="642915">
              <a:lnSpc>
                <a:spcPct val="120000"/>
              </a:lnSpc>
              <a:buSzPct val="125000"/>
              <a:buFont typeface="LucidaGrande" charset="0"/>
              <a:buChar char="‣"/>
            </a:pPr>
            <a:endParaRPr lang="en-US" dirty="0"/>
          </a:p>
        </p:txBody>
      </p:sp>
      <p:sp>
        <p:nvSpPr>
          <p:cNvPr id="12292" name="AutoShape 4"/>
          <p:cNvSpPr>
            <a:spLocks/>
          </p:cNvSpPr>
          <p:nvPr/>
        </p:nvSpPr>
        <p:spPr bwMode="auto">
          <a:xfrm>
            <a:off x="1676400" y="2645420"/>
            <a:ext cx="2616065" cy="561454"/>
          </a:xfrm>
          <a:custGeom>
            <a:avLst/>
            <a:gdLst>
              <a:gd name="T0" fmla="*/ 10800 w 21600"/>
              <a:gd name="T1" fmla="*/ 10800 h 21600"/>
              <a:gd name="T2" fmla="*/ 10800 w 21600"/>
              <a:gd name="T3" fmla="*/ 10800 h 21600"/>
              <a:gd name="T4" fmla="*/ 10800 w 21600"/>
              <a:gd name="T5" fmla="*/ 10800 h 21600"/>
              <a:gd name="T6" fmla="*/ 10800 w 21600"/>
              <a:gd name="T7" fmla="*/ 10800 h 21600"/>
            </a:gdLst>
            <a:ahLst/>
            <a:cxnLst>
              <a:cxn ang="0">
                <a:pos x="T0" y="T1"/>
              </a:cxn>
              <a:cxn ang="0">
                <a:pos x="T2" y="T3"/>
              </a:cxn>
              <a:cxn ang="0">
                <a:pos x="T4" y="T5"/>
              </a:cxn>
              <a:cxn ang="0">
                <a:pos x="T6" y="T7"/>
              </a:cxn>
            </a:cxnLst>
            <a:rect l="0" t="0" r="r" b="b"/>
            <a:pathLst>
              <a:path w="21600" h="21600">
                <a:moveTo>
                  <a:pt x="0" y="0"/>
                </a:moveTo>
                <a:lnTo>
                  <a:pt x="21600" y="0"/>
                </a:lnTo>
                <a:lnTo>
                  <a:pt x="21600" y="21600"/>
                </a:lnTo>
                <a:lnTo>
                  <a:pt x="0" y="21600"/>
                </a:lnTo>
                <a:close/>
              </a:path>
            </a:pathLst>
          </a:custGeom>
          <a:solidFill>
            <a:srgbClr val="F8B334"/>
          </a:solidFill>
          <a:ln>
            <a:noFill/>
          </a:ln>
          <a:effectLst/>
          <a:extLst>
            <a:ext uri="{91240B29-F687-4F45-9708-019B960494DF}">
              <a14:hiddenLine xmlns:a14="http://schemas.microsoft.com/office/drawing/2010/main" w="25400" cap="flat" cmpd="sng">
                <a:solidFill>
                  <a:srgbClr val="000000"/>
                </a:solidFill>
                <a:prstDash val="solid"/>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26788" tIns="26788" rIns="26788" bIns="26788" anchor="ctr"/>
          <a:lstStyle/>
          <a:p>
            <a:pPr algn="ctr" defTabSz="642915">
              <a:buClr>
                <a:srgbClr val="FFFFFF"/>
              </a:buClr>
            </a:pPr>
            <a:r>
              <a:rPr lang="en-US" b="1" dirty="0" smtClean="0">
                <a:latin typeface="Times New Roman" panose="02020603050405020304" pitchFamily="18" charset="0"/>
                <a:cs typeface="Times New Roman" panose="02020603050405020304" pitchFamily="18" charset="0"/>
                <a:sym typeface="Gill Sans" charset="0"/>
              </a:rPr>
              <a:t>Boards</a:t>
            </a:r>
            <a:endParaRPr lang="en-US" b="1" dirty="0">
              <a:latin typeface="Times New Roman" panose="02020603050405020304" pitchFamily="18" charset="0"/>
              <a:cs typeface="Times New Roman" panose="02020603050405020304" pitchFamily="18" charset="0"/>
            </a:endParaRPr>
          </a:p>
        </p:txBody>
      </p:sp>
    </p:spTree>
    <p:custDataLst>
      <p:tags r:id="rId1"/>
    </p:custDataLst>
    <p:extLst>
      <p:ext uri="{BB962C8B-B14F-4D97-AF65-F5344CB8AC3E}">
        <p14:creationId xmlns:p14="http://schemas.microsoft.com/office/powerpoint/2010/main" val="1238745716"/>
      </p:ext>
    </p:extLst>
  </p:cSld>
  <p:clrMapOvr>
    <a:masterClrMapping/>
  </p:clrMapOvr>
  <p:transition spd="med"/>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828800"/>
            <a:ext cx="8229600" cy="4525963"/>
          </a:xfrm>
        </p:spPr>
        <p:txBody>
          <a:bodyPr numCol="3">
            <a:normAutofit fontScale="70000" lnSpcReduction="20000"/>
          </a:bodyPr>
          <a:lstStyle/>
          <a:p>
            <a:pPr marL="624078" indent="-514350">
              <a:buFont typeface="+mj-lt"/>
              <a:buAutoNum type="arabicPeriod"/>
            </a:pPr>
            <a:r>
              <a:rPr lang="en-US" sz="2100" dirty="0" smtClean="0">
                <a:latin typeface="Times New Roman" panose="02020603050405020304" pitchFamily="18" charset="0"/>
                <a:cs typeface="Times New Roman" panose="02020603050405020304" pitchFamily="18" charset="0"/>
              </a:rPr>
              <a:t>Alcoholic Beverage Control Board </a:t>
            </a:r>
          </a:p>
          <a:p>
            <a:pPr marL="624078" indent="-514350">
              <a:buFont typeface="+mj-lt"/>
              <a:buAutoNum type="arabicPeriod"/>
            </a:pPr>
            <a:r>
              <a:rPr lang="en-US" sz="2100" dirty="0" smtClean="0">
                <a:latin typeface="Times New Roman" panose="02020603050405020304" pitchFamily="18" charset="0"/>
                <a:cs typeface="Times New Roman" panose="02020603050405020304" pitchFamily="18" charset="0"/>
              </a:rPr>
              <a:t>Board of Library Trustees </a:t>
            </a:r>
          </a:p>
          <a:p>
            <a:pPr marL="624078" indent="-514350">
              <a:buFont typeface="+mj-lt"/>
              <a:buAutoNum type="arabicPeriod"/>
            </a:pPr>
            <a:r>
              <a:rPr lang="en-US" sz="2100" dirty="0" smtClean="0">
                <a:latin typeface="Times New Roman" panose="02020603050405020304" pitchFamily="18" charset="0"/>
                <a:cs typeface="Times New Roman" panose="02020603050405020304" pitchFamily="18" charset="0"/>
              </a:rPr>
              <a:t>Board of Trustees of the University of the District of Columbia</a:t>
            </a:r>
          </a:p>
          <a:p>
            <a:pPr marL="624078" indent="-514350">
              <a:buFont typeface="+mj-lt"/>
              <a:buAutoNum type="arabicPeriod"/>
            </a:pPr>
            <a:r>
              <a:rPr lang="en-US" sz="2100" dirty="0" smtClean="0">
                <a:latin typeface="Times New Roman" panose="02020603050405020304" pitchFamily="18" charset="0"/>
                <a:cs typeface="Times New Roman" panose="02020603050405020304" pitchFamily="18" charset="0"/>
              </a:rPr>
              <a:t>Board of Zoning Adjustment</a:t>
            </a:r>
          </a:p>
          <a:p>
            <a:pPr marL="624078" indent="-514350">
              <a:buFont typeface="+mj-lt"/>
              <a:buAutoNum type="arabicPeriod"/>
            </a:pPr>
            <a:r>
              <a:rPr lang="en-US" sz="2100" dirty="0" smtClean="0">
                <a:latin typeface="Times New Roman" panose="02020603050405020304" pitchFamily="18" charset="0"/>
                <a:cs typeface="Times New Roman" panose="02020603050405020304" pitchFamily="18" charset="0"/>
              </a:rPr>
              <a:t>Police Complaints Board</a:t>
            </a:r>
          </a:p>
          <a:p>
            <a:pPr marL="624078" indent="-514350">
              <a:buFont typeface="+mj-lt"/>
              <a:buAutoNum type="arabicPeriod"/>
            </a:pPr>
            <a:r>
              <a:rPr lang="en-US" sz="2100" dirty="0" smtClean="0">
                <a:latin typeface="Times New Roman" panose="02020603050405020304" pitchFamily="18" charset="0"/>
                <a:cs typeface="Times New Roman" panose="02020603050405020304" pitchFamily="18" charset="0"/>
              </a:rPr>
              <a:t>Contract Appeals Board</a:t>
            </a:r>
          </a:p>
          <a:p>
            <a:pPr marL="624078" indent="-514350">
              <a:buFont typeface="+mj-lt"/>
              <a:buAutoNum type="arabicPeriod"/>
            </a:pPr>
            <a:r>
              <a:rPr lang="en-US" sz="2100" dirty="0" smtClean="0">
                <a:latin typeface="Times New Roman" panose="02020603050405020304" pitchFamily="18" charset="0"/>
                <a:cs typeface="Times New Roman" panose="02020603050405020304" pitchFamily="18" charset="0"/>
              </a:rPr>
              <a:t>Board of Elections</a:t>
            </a:r>
          </a:p>
          <a:p>
            <a:pPr marL="624078" indent="-514350">
              <a:buFont typeface="+mj-lt"/>
              <a:buAutoNum type="arabicPeriod"/>
            </a:pPr>
            <a:r>
              <a:rPr lang="en-US" sz="2100" dirty="0" smtClean="0">
                <a:latin typeface="Times New Roman" panose="02020603050405020304" pitchFamily="18" charset="0"/>
                <a:cs typeface="Times New Roman" panose="02020603050405020304" pitchFamily="18" charset="0"/>
              </a:rPr>
              <a:t>Commission on Human Rights</a:t>
            </a:r>
          </a:p>
          <a:p>
            <a:pPr marL="624078" indent="-514350">
              <a:buFont typeface="+mj-lt"/>
              <a:buAutoNum type="arabicPeriod"/>
            </a:pPr>
            <a:r>
              <a:rPr lang="en-US" sz="2100" dirty="0" smtClean="0">
                <a:latin typeface="Times New Roman" panose="02020603050405020304" pitchFamily="18" charset="0"/>
                <a:cs typeface="Times New Roman" panose="02020603050405020304" pitchFamily="18" charset="0"/>
              </a:rPr>
              <a:t>Housing Finance Agency Board of Directors</a:t>
            </a:r>
          </a:p>
          <a:p>
            <a:pPr marL="624078" indent="-514350">
              <a:buFont typeface="+mj-lt"/>
              <a:buAutoNum type="arabicPeriod"/>
            </a:pPr>
            <a:endParaRPr lang="en-US" sz="2100" dirty="0" smtClean="0">
              <a:latin typeface="Times New Roman" panose="02020603050405020304" pitchFamily="18" charset="0"/>
              <a:cs typeface="Times New Roman" panose="02020603050405020304" pitchFamily="18" charset="0"/>
            </a:endParaRPr>
          </a:p>
          <a:p>
            <a:pPr marL="624078" indent="-514350">
              <a:buFont typeface="+mj-lt"/>
              <a:buAutoNum type="arabicPeriod"/>
            </a:pPr>
            <a:endParaRPr lang="en-US" sz="2100" dirty="0" smtClean="0">
              <a:latin typeface="Times New Roman" panose="02020603050405020304" pitchFamily="18" charset="0"/>
              <a:cs typeface="Times New Roman" panose="02020603050405020304" pitchFamily="18" charset="0"/>
            </a:endParaRPr>
          </a:p>
          <a:p>
            <a:pPr marL="624078" indent="-514350">
              <a:buFont typeface="+mj-lt"/>
              <a:buAutoNum type="arabicPeriod"/>
            </a:pPr>
            <a:r>
              <a:rPr lang="en-US" sz="2100" dirty="0" smtClean="0">
                <a:latin typeface="Times New Roman" panose="02020603050405020304" pitchFamily="18" charset="0"/>
                <a:cs typeface="Times New Roman" panose="02020603050405020304" pitchFamily="18" charset="0"/>
              </a:rPr>
              <a:t>Lottery and Charitable Games Control Board</a:t>
            </a:r>
          </a:p>
          <a:p>
            <a:pPr marL="624078" indent="-514350">
              <a:buFont typeface="+mj-lt"/>
              <a:buAutoNum type="arabicPeriod"/>
            </a:pPr>
            <a:r>
              <a:rPr lang="en-US" sz="2100" dirty="0" smtClean="0">
                <a:latin typeface="Times New Roman" panose="02020603050405020304" pitchFamily="18" charset="0"/>
                <a:cs typeface="Times New Roman" panose="02020603050405020304" pitchFamily="18" charset="0"/>
              </a:rPr>
              <a:t>Historic Preservation Review Board</a:t>
            </a:r>
          </a:p>
          <a:p>
            <a:pPr marL="624078" indent="-514350">
              <a:buFont typeface="+mj-lt"/>
              <a:buAutoNum type="arabicPeriod"/>
            </a:pPr>
            <a:r>
              <a:rPr lang="en-US" sz="2100" dirty="0" smtClean="0">
                <a:latin typeface="Times New Roman" panose="02020603050405020304" pitchFamily="18" charset="0"/>
                <a:cs typeface="Times New Roman" panose="02020603050405020304" pitchFamily="18" charset="0"/>
              </a:rPr>
              <a:t>Metropolitan Washington Airports Authority Board of Directors</a:t>
            </a:r>
          </a:p>
          <a:p>
            <a:pPr marL="624078" indent="-514350">
              <a:buFont typeface="+mj-lt"/>
              <a:buAutoNum type="arabicPeriod"/>
            </a:pPr>
            <a:r>
              <a:rPr lang="en-US" sz="2100" dirty="0" smtClean="0">
                <a:latin typeface="Times New Roman" panose="02020603050405020304" pitchFamily="18" charset="0"/>
                <a:cs typeface="Times New Roman" panose="02020603050405020304" pitchFamily="18" charset="0"/>
              </a:rPr>
              <a:t>Office of Employee Appeals</a:t>
            </a:r>
          </a:p>
          <a:p>
            <a:pPr marL="624078" indent="-514350">
              <a:buFont typeface="+mj-lt"/>
              <a:buAutoNum type="arabicPeriod"/>
            </a:pPr>
            <a:r>
              <a:rPr lang="en-US" sz="2100" dirty="0" smtClean="0">
                <a:latin typeface="Times New Roman" panose="02020603050405020304" pitchFamily="18" charset="0"/>
                <a:cs typeface="Times New Roman" panose="02020603050405020304" pitchFamily="18" charset="0"/>
              </a:rPr>
              <a:t>Public Employee Relations Board</a:t>
            </a:r>
          </a:p>
          <a:p>
            <a:pPr marL="624078" indent="-514350">
              <a:buFont typeface="+mj-lt"/>
              <a:buAutoNum type="arabicPeriod"/>
            </a:pPr>
            <a:r>
              <a:rPr lang="en-US" sz="2100" dirty="0" smtClean="0">
                <a:latin typeface="Times New Roman" panose="02020603050405020304" pitchFamily="18" charset="0"/>
                <a:cs typeface="Times New Roman" panose="02020603050405020304" pitchFamily="18" charset="0"/>
              </a:rPr>
              <a:t>Public Service Commission</a:t>
            </a:r>
          </a:p>
          <a:p>
            <a:pPr marL="624078" indent="-514350">
              <a:buFont typeface="+mj-lt"/>
              <a:buAutoNum type="arabicPeriod"/>
            </a:pPr>
            <a:r>
              <a:rPr lang="en-US" sz="2100" dirty="0" smtClean="0">
                <a:latin typeface="Times New Roman" panose="02020603050405020304" pitchFamily="18" charset="0"/>
                <a:cs typeface="Times New Roman" panose="02020603050405020304" pitchFamily="18" charset="0"/>
              </a:rPr>
              <a:t>Rental Housing Commission</a:t>
            </a:r>
          </a:p>
          <a:p>
            <a:pPr marL="624078" indent="-514350">
              <a:buFont typeface="+mj-lt"/>
              <a:buAutoNum type="arabicPeriod" startAt="17"/>
            </a:pPr>
            <a:r>
              <a:rPr lang="en-US" sz="2100" dirty="0" smtClean="0">
                <a:latin typeface="Times New Roman" panose="02020603050405020304" pitchFamily="18" charset="0"/>
                <a:cs typeface="Times New Roman" panose="02020603050405020304" pitchFamily="18" charset="0"/>
              </a:rPr>
              <a:t>Washington Convention and Sports Authority Board of Directors</a:t>
            </a:r>
          </a:p>
          <a:p>
            <a:pPr marL="624078" indent="-514350">
              <a:buFont typeface="+mj-lt"/>
              <a:buAutoNum type="arabicPeriod" startAt="17"/>
            </a:pPr>
            <a:endParaRPr lang="en-US" sz="2100" dirty="0" smtClean="0">
              <a:latin typeface="Times New Roman" panose="02020603050405020304" pitchFamily="18" charset="0"/>
              <a:cs typeface="Times New Roman" panose="02020603050405020304" pitchFamily="18" charset="0"/>
            </a:endParaRPr>
          </a:p>
          <a:p>
            <a:pPr marL="624078" indent="-514350">
              <a:buFont typeface="+mj-lt"/>
              <a:buAutoNum type="arabicPeriod" startAt="17"/>
            </a:pPr>
            <a:r>
              <a:rPr lang="en-US" sz="2100" dirty="0" smtClean="0">
                <a:latin typeface="Times New Roman" panose="02020603050405020304" pitchFamily="18" charset="0"/>
                <a:cs typeface="Times New Roman" panose="02020603050405020304" pitchFamily="18" charset="0"/>
              </a:rPr>
              <a:t>Water and Sewer Authority Board of Directors </a:t>
            </a:r>
          </a:p>
          <a:p>
            <a:pPr marL="624078" indent="-514350">
              <a:buFont typeface="+mj-lt"/>
              <a:buAutoNum type="arabicPeriod" startAt="17"/>
            </a:pPr>
            <a:r>
              <a:rPr lang="en-US" sz="2100" dirty="0" smtClean="0">
                <a:latin typeface="Times New Roman" panose="02020603050405020304" pitchFamily="18" charset="0"/>
                <a:cs typeface="Times New Roman" panose="02020603050405020304" pitchFamily="18" charset="0"/>
              </a:rPr>
              <a:t>Zoning Commission </a:t>
            </a:r>
          </a:p>
          <a:p>
            <a:pPr marL="624078" indent="-514350">
              <a:buFont typeface="+mj-lt"/>
              <a:buAutoNum type="arabicPeriod" startAt="17"/>
            </a:pPr>
            <a:r>
              <a:rPr lang="en-US" sz="2100" dirty="0" smtClean="0">
                <a:latin typeface="Times New Roman" panose="02020603050405020304" pitchFamily="18" charset="0"/>
                <a:cs typeface="Times New Roman" panose="02020603050405020304" pitchFamily="18" charset="0"/>
              </a:rPr>
              <a:t>Taxicab Commission</a:t>
            </a:r>
          </a:p>
          <a:p>
            <a:pPr marL="624078" indent="-514350">
              <a:buFont typeface="+mj-lt"/>
              <a:buAutoNum type="arabicPeriod" startAt="17"/>
            </a:pPr>
            <a:r>
              <a:rPr lang="en-US" sz="2100" dirty="0" smtClean="0">
                <a:latin typeface="Times New Roman" panose="02020603050405020304" pitchFamily="18" charset="0"/>
                <a:cs typeface="Times New Roman" panose="02020603050405020304" pitchFamily="18" charset="0"/>
              </a:rPr>
              <a:t>Housing Authority Board of Commissioners</a:t>
            </a:r>
          </a:p>
          <a:p>
            <a:pPr marL="624078" indent="-514350">
              <a:buFont typeface="+mj-lt"/>
              <a:buAutoNum type="arabicPeriod" startAt="17"/>
            </a:pPr>
            <a:r>
              <a:rPr lang="en-US" sz="2100" dirty="0" smtClean="0">
                <a:latin typeface="Times New Roman" panose="02020603050405020304" pitchFamily="18" charset="0"/>
                <a:cs typeface="Times New Roman" panose="02020603050405020304" pitchFamily="18" charset="0"/>
              </a:rPr>
              <a:t>Homeland Security Commission</a:t>
            </a:r>
          </a:p>
          <a:p>
            <a:pPr marL="624078" indent="-514350">
              <a:buFont typeface="+mj-lt"/>
              <a:buAutoNum type="arabicPeriod" startAt="17"/>
            </a:pPr>
            <a:r>
              <a:rPr lang="en-US" sz="2100" dirty="0" smtClean="0">
                <a:latin typeface="Times New Roman" panose="02020603050405020304" pitchFamily="18" charset="0"/>
                <a:cs typeface="Times New Roman" panose="02020603050405020304" pitchFamily="18" charset="0"/>
              </a:rPr>
              <a:t>Commission on Fashion Arts and Events</a:t>
            </a:r>
          </a:p>
          <a:p>
            <a:pPr marL="624078" indent="-514350">
              <a:buFont typeface="+mj-lt"/>
              <a:buAutoNum type="arabicPeriod" startAt="17"/>
            </a:pPr>
            <a:r>
              <a:rPr lang="en-US" sz="2100" dirty="0" smtClean="0">
                <a:latin typeface="Times New Roman" panose="02020603050405020304" pitchFamily="18" charset="0"/>
                <a:cs typeface="Times New Roman" panose="02020603050405020304" pitchFamily="18" charset="0"/>
              </a:rPr>
              <a:t>Board of Ethics and Government Accountability</a:t>
            </a:r>
          </a:p>
          <a:p>
            <a:pPr marL="624078" indent="-514350">
              <a:buFont typeface="+mj-lt"/>
              <a:buAutoNum type="arabicPeriod" startAt="17"/>
            </a:pPr>
            <a:r>
              <a:rPr lang="en-US" sz="2100" dirty="0" smtClean="0">
                <a:latin typeface="Times New Roman" panose="02020603050405020304" pitchFamily="18" charset="0"/>
                <a:cs typeface="Times New Roman" panose="02020603050405020304" pitchFamily="18" charset="0"/>
              </a:rPr>
              <a:t>Commission on Arts and Humanities</a:t>
            </a:r>
          </a:p>
          <a:p>
            <a:pPr marL="624078" indent="-514350">
              <a:buFont typeface="+mj-lt"/>
              <a:buAutoNum type="arabicPeriod" startAt="17"/>
            </a:pPr>
            <a:endParaRPr lang="en-US" sz="1400" dirty="0"/>
          </a:p>
        </p:txBody>
      </p:sp>
      <p:sp>
        <p:nvSpPr>
          <p:cNvPr id="3" name="Title 2"/>
          <p:cNvSpPr>
            <a:spLocks noGrp="1"/>
          </p:cNvSpPr>
          <p:nvPr>
            <p:ph type="title"/>
          </p:nvPr>
        </p:nvSpPr>
        <p:spPr>
          <a:xfrm>
            <a:off x="457200" y="457200"/>
            <a:ext cx="8229600" cy="914400"/>
          </a:xfrm>
          <a:ln>
            <a:solidFill>
              <a:schemeClr val="accent2"/>
            </a:solidFill>
          </a:ln>
        </p:spPr>
        <p:txBody>
          <a:bodyPr>
            <a:noAutofit/>
          </a:bodyPr>
          <a:lstStyle/>
          <a:p>
            <a:pPr algn="ctr"/>
            <a:r>
              <a:rPr lang="en-US" sz="3600" b="1" dirty="0">
                <a:latin typeface="Times New Roman" panose="02020603050405020304" pitchFamily="18" charset="0"/>
                <a:cs typeface="Times New Roman" panose="02020603050405020304" pitchFamily="18" charset="0"/>
              </a:rPr>
              <a:t>Confirmation Act </a:t>
            </a:r>
            <a:r>
              <a:rPr lang="en-US" sz="3600" b="1" dirty="0" smtClean="0">
                <a:latin typeface="Times New Roman" panose="02020603050405020304" pitchFamily="18" charset="0"/>
                <a:cs typeface="Times New Roman" panose="02020603050405020304" pitchFamily="18" charset="0"/>
              </a:rPr>
              <a:t>- Section </a:t>
            </a:r>
            <a:r>
              <a:rPr lang="en-US" sz="3600" b="1" dirty="0">
                <a:latin typeface="Times New Roman" panose="02020603050405020304" pitchFamily="18" charset="0"/>
                <a:cs typeface="Times New Roman" panose="02020603050405020304" pitchFamily="18" charset="0"/>
              </a:rPr>
              <a:t>2(e) </a:t>
            </a:r>
            <a:r>
              <a:rPr lang="en-US" sz="3600" b="1" dirty="0" smtClean="0">
                <a:latin typeface="Times New Roman" panose="02020603050405020304" pitchFamily="18" charset="0"/>
                <a:cs typeface="Times New Roman" panose="02020603050405020304" pitchFamily="18" charset="0"/>
              </a:rPr>
              <a:t/>
            </a:r>
            <a:br>
              <a:rPr lang="en-US" sz="3600" b="1" dirty="0" smtClean="0">
                <a:latin typeface="Times New Roman" panose="02020603050405020304" pitchFamily="18" charset="0"/>
                <a:cs typeface="Times New Roman" panose="02020603050405020304" pitchFamily="18" charset="0"/>
              </a:rPr>
            </a:br>
            <a:r>
              <a:rPr lang="en-US" sz="3600" b="1" dirty="0" smtClean="0">
                <a:latin typeface="Times New Roman" panose="02020603050405020304" pitchFamily="18" charset="0"/>
                <a:cs typeface="Times New Roman" panose="02020603050405020304" pitchFamily="18" charset="0"/>
              </a:rPr>
              <a:t>Boards and Commissions </a:t>
            </a:r>
            <a:endParaRPr lang="en-US" sz="3600" b="1" dirty="0">
              <a:latin typeface="Times New Roman" panose="02020603050405020304" pitchFamily="18" charset="0"/>
              <a:cs typeface="Times New Roman" panose="02020603050405020304" pitchFamily="18" charset="0"/>
            </a:endParaRPr>
          </a:p>
        </p:txBody>
      </p:sp>
    </p:spTree>
    <p:custDataLst>
      <p:tags r:id="rId1"/>
    </p:custDataLst>
    <p:extLst>
      <p:ext uri="{BB962C8B-B14F-4D97-AF65-F5344CB8AC3E}">
        <p14:creationId xmlns:p14="http://schemas.microsoft.com/office/powerpoint/2010/main" val="417781567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US" sz="2400" dirty="0" smtClean="0">
                <a:latin typeface="Times New Roman" panose="02020603050405020304" pitchFamily="18" charset="0"/>
                <a:cs typeface="Times New Roman" panose="02020603050405020304" pitchFamily="18" charset="0"/>
              </a:rPr>
              <a:t>If you are a member of a Board or Commission nominated pursuant to Section 2(e) of the Confirmation Act, then you are an “Employee” for the purposes of the Local Hatch Act and are subject to its prohibitions.</a:t>
            </a:r>
          </a:p>
          <a:p>
            <a:r>
              <a:rPr lang="en-US" sz="2400" dirty="0" smtClean="0">
                <a:latin typeface="Times New Roman" panose="02020603050405020304" pitchFamily="18" charset="0"/>
                <a:cs typeface="Times New Roman" panose="02020603050405020304" pitchFamily="18" charset="0"/>
              </a:rPr>
              <a:t>Hatch </a:t>
            </a:r>
            <a:r>
              <a:rPr lang="en-US" sz="2400" dirty="0">
                <a:latin typeface="Times New Roman" panose="02020603050405020304" pitchFamily="18" charset="0"/>
                <a:cs typeface="Times New Roman" panose="02020603050405020304" pitchFamily="18" charset="0"/>
              </a:rPr>
              <a:t>Act (Political Activities): </a:t>
            </a:r>
            <a:endParaRPr lang="en-US" sz="2400" dirty="0" smtClean="0">
              <a:latin typeface="Times New Roman" panose="02020603050405020304" pitchFamily="18" charset="0"/>
              <a:cs typeface="Times New Roman" panose="02020603050405020304" pitchFamily="18" charset="0"/>
            </a:endParaRPr>
          </a:p>
          <a:p>
            <a:pPr lvl="1"/>
            <a:r>
              <a:rPr lang="en-US" sz="2000" dirty="0" smtClean="0">
                <a:latin typeface="Times New Roman" panose="02020603050405020304" pitchFamily="18" charset="0"/>
                <a:cs typeface="Times New Roman" panose="02020603050405020304" pitchFamily="18" charset="0"/>
              </a:rPr>
              <a:t>Do </a:t>
            </a:r>
            <a:r>
              <a:rPr lang="en-US" sz="2000" dirty="0">
                <a:latin typeface="Times New Roman" panose="02020603050405020304" pitchFamily="18" charset="0"/>
                <a:cs typeface="Times New Roman" panose="02020603050405020304" pitchFamily="18" charset="0"/>
              </a:rPr>
              <a:t>NOT engage in fundraising </a:t>
            </a:r>
            <a:r>
              <a:rPr lang="en-US" sz="2000" dirty="0" smtClean="0">
                <a:latin typeface="Times New Roman" panose="02020603050405020304" pitchFamily="18" charset="0"/>
                <a:cs typeface="Times New Roman" panose="02020603050405020304" pitchFamily="18" charset="0"/>
              </a:rPr>
              <a:t>activities for a candidate, a political party, a partisan political group (i.e., Democratic State Committee or Statehood Green Party), ballot initiative or referendum</a:t>
            </a:r>
            <a:endParaRPr lang="en-US" sz="2000" dirty="0">
              <a:latin typeface="Times New Roman" panose="02020603050405020304" pitchFamily="18" charset="0"/>
              <a:cs typeface="Times New Roman" panose="02020603050405020304" pitchFamily="18" charset="0"/>
            </a:endParaRPr>
          </a:p>
          <a:p>
            <a:pPr lvl="1"/>
            <a:r>
              <a:rPr lang="en-US" sz="2000" dirty="0" smtClean="0">
                <a:latin typeface="Times New Roman" panose="02020603050405020304" pitchFamily="18" charset="0"/>
                <a:cs typeface="Times New Roman" panose="02020603050405020304" pitchFamily="18" charset="0"/>
              </a:rPr>
              <a:t>Do </a:t>
            </a:r>
            <a:r>
              <a:rPr lang="en-US" sz="2000" dirty="0">
                <a:latin typeface="Times New Roman" panose="02020603050405020304" pitchFamily="18" charset="0"/>
                <a:cs typeface="Times New Roman" panose="02020603050405020304" pitchFamily="18" charset="0"/>
              </a:rPr>
              <a:t>NOT run for Mayor, AG or Council (ANC is okay).</a:t>
            </a:r>
          </a:p>
          <a:p>
            <a:pPr lvl="2"/>
            <a:r>
              <a:rPr lang="en-US" sz="1900" dirty="0"/>
              <a:t>	</a:t>
            </a:r>
            <a:endParaRPr lang="en-US" sz="3200" dirty="0"/>
          </a:p>
        </p:txBody>
      </p:sp>
      <p:sp>
        <p:nvSpPr>
          <p:cNvPr id="3" name="Title 2"/>
          <p:cNvSpPr>
            <a:spLocks noGrp="1"/>
          </p:cNvSpPr>
          <p:nvPr>
            <p:ph type="title"/>
          </p:nvPr>
        </p:nvSpPr>
        <p:spPr>
          <a:ln>
            <a:solidFill>
              <a:schemeClr val="accent2"/>
            </a:solidFill>
          </a:ln>
        </p:spPr>
        <p:txBody>
          <a:bodyPr>
            <a:noAutofit/>
          </a:bodyPr>
          <a:lstStyle/>
          <a:p>
            <a:pPr algn="ctr"/>
            <a:r>
              <a:rPr lang="en-US" b="1" dirty="0">
                <a:latin typeface="Times New Roman" panose="02020603050405020304" pitchFamily="18" charset="0"/>
                <a:cs typeface="Times New Roman" panose="02020603050405020304" pitchFamily="18" charset="0"/>
              </a:rPr>
              <a:t>Confirmation Act - Section 2(e) </a:t>
            </a:r>
            <a:br>
              <a:rPr lang="en-US" b="1" dirty="0">
                <a:latin typeface="Times New Roman" panose="02020603050405020304" pitchFamily="18" charset="0"/>
                <a:cs typeface="Times New Roman" panose="02020603050405020304" pitchFamily="18" charset="0"/>
              </a:rPr>
            </a:br>
            <a:r>
              <a:rPr lang="en-US" b="1" dirty="0">
                <a:latin typeface="Times New Roman" panose="02020603050405020304" pitchFamily="18" charset="0"/>
                <a:cs typeface="Times New Roman" panose="02020603050405020304" pitchFamily="18" charset="0"/>
              </a:rPr>
              <a:t>Boards and Commissions </a:t>
            </a:r>
          </a:p>
        </p:txBody>
      </p:sp>
    </p:spTree>
    <p:custDataLst>
      <p:tags r:id="rId1"/>
    </p:custDataLst>
    <p:extLst>
      <p:ext uri="{BB962C8B-B14F-4D97-AF65-F5344CB8AC3E}">
        <p14:creationId xmlns:p14="http://schemas.microsoft.com/office/powerpoint/2010/main" val="343345105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ln>
            <a:solidFill>
              <a:schemeClr val="accent2"/>
            </a:solidFill>
          </a:ln>
        </p:spPr>
        <p:txBody>
          <a:bodyPr/>
          <a:lstStyle/>
          <a:p>
            <a:pPr algn="ctr"/>
            <a:r>
              <a:rPr lang="en-US" b="1" dirty="0" smtClean="0">
                <a:latin typeface="Times New Roman" panose="02020603050405020304" pitchFamily="18" charset="0"/>
                <a:cs typeface="Times New Roman" panose="02020603050405020304" pitchFamily="18" charset="0"/>
              </a:rPr>
              <a:t>Hatch Act </a:t>
            </a:r>
            <a:endParaRPr lang="en-US" b="1"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lstStyle/>
          <a:p>
            <a:pPr marL="0" indent="0">
              <a:buNone/>
            </a:pPr>
            <a:r>
              <a:rPr lang="en-US" sz="2400" dirty="0">
                <a:solidFill>
                  <a:schemeClr val="tx1"/>
                </a:solidFill>
                <a:latin typeface="Times New Roman" panose="02020603050405020304" pitchFamily="18" charset="0"/>
                <a:cs typeface="Times New Roman" panose="02020603050405020304" pitchFamily="18" charset="0"/>
              </a:rPr>
              <a:t>The Local Hatch Act defines “political activity” as:</a:t>
            </a:r>
          </a:p>
          <a:p>
            <a:pPr marL="109728" indent="0">
              <a:buNone/>
            </a:pPr>
            <a:endParaRPr lang="en-US" sz="2400" dirty="0">
              <a:solidFill>
                <a:schemeClr val="tx1"/>
              </a:solidFill>
              <a:latin typeface="Times New Roman" panose="02020603050405020304" pitchFamily="18" charset="0"/>
              <a:cs typeface="Times New Roman" panose="02020603050405020304" pitchFamily="18" charset="0"/>
            </a:endParaRPr>
          </a:p>
          <a:p>
            <a:pPr lvl="1"/>
            <a:r>
              <a:rPr lang="en-US" sz="2400" dirty="0">
                <a:solidFill>
                  <a:schemeClr val="tx1"/>
                </a:solidFill>
                <a:latin typeface="Times New Roman" panose="02020603050405020304" pitchFamily="18" charset="0"/>
                <a:cs typeface="Times New Roman" panose="02020603050405020304" pitchFamily="18" charset="0"/>
              </a:rPr>
              <a:t>Any activity that is </a:t>
            </a:r>
            <a:r>
              <a:rPr lang="en-US" sz="2400" b="1" i="1" dirty="0">
                <a:solidFill>
                  <a:schemeClr val="tx1"/>
                </a:solidFill>
                <a:latin typeface="Times New Roman" panose="02020603050405020304" pitchFamily="18" charset="0"/>
                <a:cs typeface="Times New Roman" panose="02020603050405020304" pitchFamily="18" charset="0"/>
              </a:rPr>
              <a:t>regulated by the District  </a:t>
            </a:r>
            <a:r>
              <a:rPr lang="en-US" sz="2400" dirty="0">
                <a:solidFill>
                  <a:schemeClr val="tx1"/>
                </a:solidFill>
                <a:latin typeface="Times New Roman" panose="02020603050405020304" pitchFamily="18" charset="0"/>
                <a:cs typeface="Times New Roman" panose="02020603050405020304" pitchFamily="18" charset="0"/>
              </a:rPr>
              <a:t>and directed toward the success or failure of a political party, candidate for partisan political office, partisan political group, ballot initiative, or referendum.</a:t>
            </a:r>
          </a:p>
          <a:p>
            <a:endParaRPr lang="en-US" dirty="0"/>
          </a:p>
        </p:txBody>
      </p:sp>
    </p:spTree>
    <p:custDataLst>
      <p:tags r:id="rId1"/>
    </p:custDataLst>
    <p:extLst>
      <p:ext uri="{BB962C8B-B14F-4D97-AF65-F5344CB8AC3E}">
        <p14:creationId xmlns:p14="http://schemas.microsoft.com/office/powerpoint/2010/main" val="389458507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229600" cy="914400"/>
          </a:xfrm>
          <a:ln>
            <a:solidFill>
              <a:schemeClr val="accent2"/>
            </a:solidFill>
          </a:ln>
        </p:spPr>
        <p:txBody>
          <a:bodyPr/>
          <a:lstStyle/>
          <a:p>
            <a:pPr algn="ctr"/>
            <a:r>
              <a:rPr lang="en-US" b="1" dirty="0" smtClean="0">
                <a:latin typeface="Times New Roman" panose="02020603050405020304" pitchFamily="18" charset="0"/>
                <a:cs typeface="Times New Roman" panose="02020603050405020304" pitchFamily="18" charset="0"/>
              </a:rPr>
              <a:t>Hatch Act</a:t>
            </a:r>
            <a:endParaRPr lang="en-US" b="1"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457200" y="1676400"/>
            <a:ext cx="8229600" cy="4449763"/>
          </a:xfrm>
        </p:spPr>
        <p:txBody>
          <a:bodyPr>
            <a:normAutofit fontScale="25000" lnSpcReduction="20000"/>
          </a:bodyPr>
          <a:lstStyle/>
          <a:p>
            <a:pPr>
              <a:lnSpc>
                <a:spcPts val="1400"/>
              </a:lnSpc>
            </a:pPr>
            <a:r>
              <a:rPr lang="en-US" sz="8000" dirty="0">
                <a:solidFill>
                  <a:schemeClr val="tx1"/>
                </a:solidFill>
                <a:latin typeface="Times New Roman" panose="02020603050405020304" pitchFamily="18" charset="0"/>
                <a:cs typeface="Times New Roman" panose="02020603050405020304" pitchFamily="18" charset="0"/>
              </a:rPr>
              <a:t>When engaging in “political activity” that is </a:t>
            </a:r>
            <a:r>
              <a:rPr lang="en-US" sz="8000" b="1" dirty="0">
                <a:solidFill>
                  <a:schemeClr val="tx1"/>
                </a:solidFill>
                <a:latin typeface="Times New Roman" panose="02020603050405020304" pitchFamily="18" charset="0"/>
                <a:cs typeface="Times New Roman" panose="02020603050405020304" pitchFamily="18" charset="0"/>
              </a:rPr>
              <a:t>regulated by the District</a:t>
            </a:r>
            <a:r>
              <a:rPr lang="en-US" sz="8000" dirty="0">
                <a:solidFill>
                  <a:schemeClr val="tx1"/>
                </a:solidFill>
                <a:latin typeface="Times New Roman" panose="02020603050405020304" pitchFamily="18" charset="0"/>
                <a:cs typeface="Times New Roman" panose="02020603050405020304" pitchFamily="18" charset="0"/>
              </a:rPr>
              <a:t>, D.C. government employees cannot:</a:t>
            </a:r>
          </a:p>
          <a:p>
            <a:pPr>
              <a:lnSpc>
                <a:spcPts val="1400"/>
              </a:lnSpc>
            </a:pPr>
            <a:endParaRPr lang="en-US" sz="8000" dirty="0">
              <a:solidFill>
                <a:schemeClr val="tx1"/>
              </a:solidFill>
              <a:latin typeface="Times New Roman" panose="02020603050405020304" pitchFamily="18" charset="0"/>
              <a:cs typeface="Times New Roman" panose="02020603050405020304" pitchFamily="18" charset="0"/>
            </a:endParaRPr>
          </a:p>
          <a:p>
            <a:pPr lvl="1">
              <a:lnSpc>
                <a:spcPts val="1400"/>
              </a:lnSpc>
            </a:pPr>
            <a:r>
              <a:rPr lang="en-US" sz="8000" dirty="0">
                <a:solidFill>
                  <a:schemeClr val="tx1"/>
                </a:solidFill>
                <a:latin typeface="Times New Roman" panose="02020603050405020304" pitchFamily="18" charset="0"/>
                <a:cs typeface="Times New Roman" panose="02020603050405020304" pitchFamily="18" charset="0"/>
              </a:rPr>
              <a:t>Knowingly solicit, accept, or receive a political contribution from </a:t>
            </a:r>
            <a:r>
              <a:rPr lang="en-US" sz="8000" dirty="0" smtClean="0">
                <a:solidFill>
                  <a:schemeClr val="tx1"/>
                </a:solidFill>
                <a:latin typeface="Times New Roman" panose="02020603050405020304" pitchFamily="18" charset="0"/>
                <a:cs typeface="Times New Roman" panose="02020603050405020304" pitchFamily="18" charset="0"/>
              </a:rPr>
              <a:t>any </a:t>
            </a:r>
            <a:r>
              <a:rPr lang="en-US" sz="8000" dirty="0">
                <a:solidFill>
                  <a:schemeClr val="tx1"/>
                </a:solidFill>
                <a:latin typeface="Times New Roman" panose="02020603050405020304" pitchFamily="18" charset="0"/>
                <a:cs typeface="Times New Roman" panose="02020603050405020304" pitchFamily="18" charset="0"/>
              </a:rPr>
              <a:t>person (</a:t>
            </a:r>
            <a:r>
              <a:rPr lang="en-US" sz="8000" b="1" i="1" dirty="0">
                <a:solidFill>
                  <a:schemeClr val="tx1"/>
                </a:solidFill>
                <a:latin typeface="Times New Roman" panose="02020603050405020304" pitchFamily="18" charset="0"/>
                <a:cs typeface="Times New Roman" panose="02020603050405020304" pitchFamily="18" charset="0"/>
              </a:rPr>
              <a:t>except</a:t>
            </a:r>
            <a:r>
              <a:rPr lang="en-US" sz="8000" dirty="0">
                <a:solidFill>
                  <a:schemeClr val="tx1"/>
                </a:solidFill>
                <a:latin typeface="Times New Roman" panose="02020603050405020304" pitchFamily="18" charset="0"/>
                <a:cs typeface="Times New Roman" panose="02020603050405020304" pitchFamily="18" charset="0"/>
              </a:rPr>
              <a:t>  if the employee has filed as a candidate for political office); </a:t>
            </a:r>
          </a:p>
          <a:p>
            <a:pPr lvl="1">
              <a:lnSpc>
                <a:spcPts val="1400"/>
              </a:lnSpc>
            </a:pPr>
            <a:endParaRPr lang="en-US" sz="8000" dirty="0">
              <a:solidFill>
                <a:schemeClr val="tx1"/>
              </a:solidFill>
              <a:latin typeface="Times New Roman" panose="02020603050405020304" pitchFamily="18" charset="0"/>
              <a:cs typeface="Times New Roman" panose="02020603050405020304" pitchFamily="18" charset="0"/>
            </a:endParaRPr>
          </a:p>
          <a:p>
            <a:pPr lvl="1">
              <a:lnSpc>
                <a:spcPts val="1400"/>
              </a:lnSpc>
            </a:pPr>
            <a:r>
              <a:rPr lang="en-US" sz="8000" dirty="0">
                <a:solidFill>
                  <a:schemeClr val="tx1"/>
                </a:solidFill>
                <a:latin typeface="Times New Roman" panose="02020603050405020304" pitchFamily="18" charset="0"/>
                <a:cs typeface="Times New Roman" panose="02020603050405020304" pitchFamily="18" charset="0"/>
              </a:rPr>
              <a:t>File as a candidate for election to a </a:t>
            </a:r>
            <a:r>
              <a:rPr lang="en-US" sz="8000" b="1" i="1" dirty="0">
                <a:solidFill>
                  <a:schemeClr val="tx1"/>
                </a:solidFill>
                <a:latin typeface="Times New Roman" panose="02020603050405020304" pitchFamily="18" charset="0"/>
                <a:cs typeface="Times New Roman" panose="02020603050405020304" pitchFamily="18" charset="0"/>
              </a:rPr>
              <a:t>partisan</a:t>
            </a:r>
            <a:r>
              <a:rPr lang="en-US" sz="8000" dirty="0">
                <a:solidFill>
                  <a:schemeClr val="tx1"/>
                </a:solidFill>
                <a:latin typeface="Times New Roman" panose="02020603050405020304" pitchFamily="18" charset="0"/>
                <a:cs typeface="Times New Roman" panose="02020603050405020304" pitchFamily="18" charset="0"/>
              </a:rPr>
              <a:t>  political </a:t>
            </a:r>
            <a:r>
              <a:rPr lang="en-US" sz="8000" dirty="0" smtClean="0">
                <a:solidFill>
                  <a:schemeClr val="tx1"/>
                </a:solidFill>
                <a:latin typeface="Times New Roman" panose="02020603050405020304" pitchFamily="18" charset="0"/>
                <a:cs typeface="Times New Roman" panose="02020603050405020304" pitchFamily="18" charset="0"/>
              </a:rPr>
              <a:t>office.</a:t>
            </a:r>
          </a:p>
          <a:p>
            <a:pPr lvl="1">
              <a:lnSpc>
                <a:spcPts val="1400"/>
              </a:lnSpc>
            </a:pPr>
            <a:r>
              <a:rPr lang="en-US" sz="8000" dirty="0" smtClean="0">
                <a:solidFill>
                  <a:schemeClr val="tx1"/>
                </a:solidFill>
                <a:latin typeface="Times New Roman" panose="02020603050405020304" pitchFamily="18" charset="0"/>
                <a:cs typeface="Times New Roman" panose="02020603050405020304" pitchFamily="18" charset="0"/>
              </a:rPr>
              <a:t>Knowingly </a:t>
            </a:r>
            <a:r>
              <a:rPr lang="en-US" sz="8000" dirty="0">
                <a:solidFill>
                  <a:schemeClr val="tx1"/>
                </a:solidFill>
                <a:latin typeface="Times New Roman" panose="02020603050405020304" pitchFamily="18" charset="0"/>
                <a:cs typeface="Times New Roman" panose="02020603050405020304" pitchFamily="18" charset="0"/>
              </a:rPr>
              <a:t>direct, or authorize anyone else to direct, that any subordinate employee participate in an election campaign or request a subordinate to make a political contribution.</a:t>
            </a:r>
          </a:p>
          <a:p>
            <a:pPr>
              <a:lnSpc>
                <a:spcPts val="1400"/>
              </a:lnSpc>
            </a:pPr>
            <a:endParaRPr lang="en-US" sz="8000" dirty="0">
              <a:solidFill>
                <a:schemeClr val="tx1"/>
              </a:solidFill>
              <a:latin typeface="Times New Roman" panose="02020603050405020304" pitchFamily="18" charset="0"/>
              <a:cs typeface="Times New Roman" panose="02020603050405020304" pitchFamily="18" charset="0"/>
            </a:endParaRPr>
          </a:p>
          <a:p>
            <a:pPr>
              <a:lnSpc>
                <a:spcPts val="1400"/>
              </a:lnSpc>
            </a:pPr>
            <a:r>
              <a:rPr lang="en-US" sz="8000" dirty="0">
                <a:solidFill>
                  <a:schemeClr val="tx1"/>
                </a:solidFill>
                <a:latin typeface="Times New Roman" panose="02020603050405020304" pitchFamily="18" charset="0"/>
                <a:cs typeface="Times New Roman" panose="02020603050405020304" pitchFamily="18" charset="0"/>
              </a:rPr>
              <a:t>When engaging in </a:t>
            </a:r>
            <a:r>
              <a:rPr lang="en-US" sz="8000" b="1" dirty="0">
                <a:solidFill>
                  <a:schemeClr val="tx1"/>
                </a:solidFill>
                <a:latin typeface="Times New Roman" panose="02020603050405020304" pitchFamily="18" charset="0"/>
                <a:cs typeface="Times New Roman" panose="02020603050405020304" pitchFamily="18" charset="0"/>
              </a:rPr>
              <a:t>ANY</a:t>
            </a:r>
            <a:r>
              <a:rPr lang="en-US" sz="8000" dirty="0">
                <a:solidFill>
                  <a:schemeClr val="tx1"/>
                </a:solidFill>
                <a:latin typeface="Times New Roman" panose="02020603050405020304" pitchFamily="18" charset="0"/>
                <a:cs typeface="Times New Roman" panose="02020603050405020304" pitchFamily="18" charset="0"/>
              </a:rPr>
              <a:t> “political activity,” D.C. government employees cannot:</a:t>
            </a:r>
          </a:p>
          <a:p>
            <a:pPr marL="393192" lvl="1" indent="0">
              <a:lnSpc>
                <a:spcPts val="1400"/>
              </a:lnSpc>
              <a:buNone/>
            </a:pPr>
            <a:endParaRPr lang="en-US" sz="8000" dirty="0">
              <a:solidFill>
                <a:schemeClr val="tx1"/>
              </a:solidFill>
              <a:latin typeface="Times New Roman" panose="02020603050405020304" pitchFamily="18" charset="0"/>
              <a:cs typeface="Times New Roman" panose="02020603050405020304" pitchFamily="18" charset="0"/>
            </a:endParaRPr>
          </a:p>
          <a:p>
            <a:pPr lvl="1">
              <a:lnSpc>
                <a:spcPts val="1400"/>
              </a:lnSpc>
            </a:pPr>
            <a:r>
              <a:rPr lang="en-US" sz="8000" dirty="0">
                <a:solidFill>
                  <a:schemeClr val="tx1"/>
                </a:solidFill>
                <a:latin typeface="Times New Roman" panose="02020603050405020304" pitchFamily="18" charset="0"/>
                <a:cs typeface="Times New Roman" panose="02020603050405020304" pitchFamily="18" charset="0"/>
              </a:rPr>
              <a:t>Use their official authority or influence for the purpose of interfering with or affecting the result of an election;</a:t>
            </a:r>
          </a:p>
          <a:p>
            <a:endParaRPr lang="en-US" dirty="0"/>
          </a:p>
        </p:txBody>
      </p:sp>
    </p:spTree>
    <p:custDataLst>
      <p:tags r:id="rId1"/>
    </p:custDataLst>
    <p:extLst>
      <p:ext uri="{BB962C8B-B14F-4D97-AF65-F5344CB8AC3E}">
        <p14:creationId xmlns:p14="http://schemas.microsoft.com/office/powerpoint/2010/main" val="1151521188"/>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ARTICULATE_PROJECT_OPEN" val="0"/>
  <p:tag name="ARTICULATE_SLIDE_COUNT" val="34"/>
</p:tagLst>
</file>

<file path=ppt/tags/tag1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theme1.xml><?xml version="1.0" encoding="utf-8"?>
<a:theme xmlns:a="http://schemas.openxmlformats.org/drawingml/2006/main" name="Macro">
  <a:themeElements>
    <a:clrScheme name="Macro">
      <a:dk1>
        <a:sysClr val="windowText" lastClr="000000"/>
      </a:dk1>
      <a:lt1>
        <a:sysClr val="window" lastClr="FFFFFF"/>
      </a:lt1>
      <a:dk2>
        <a:srgbClr val="3F3F4D"/>
      </a:dk2>
      <a:lt2>
        <a:srgbClr val="DDDDDD"/>
      </a:lt2>
      <a:accent1>
        <a:srgbClr val="A51009"/>
      </a:accent1>
      <a:accent2>
        <a:srgbClr val="DE7014"/>
      </a:accent2>
      <a:accent3>
        <a:srgbClr val="704836"/>
      </a:accent3>
      <a:accent4>
        <a:srgbClr val="F2B431"/>
      </a:accent4>
      <a:accent5>
        <a:srgbClr val="7F221D"/>
      </a:accent5>
      <a:accent6>
        <a:srgbClr val="CDAC77"/>
      </a:accent6>
      <a:hlink>
        <a:srgbClr val="F5B123"/>
      </a:hlink>
      <a:folHlink>
        <a:srgbClr val="E19B0B"/>
      </a:folHlink>
    </a:clrScheme>
    <a:fontScheme name="Macro">
      <a:maj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Macro">
      <a:fillStyleLst>
        <a:solidFill>
          <a:schemeClr val="phClr"/>
        </a:solidFill>
        <a:gradFill rotWithShape="1">
          <a:gsLst>
            <a:gs pos="0">
              <a:schemeClr val="phClr">
                <a:tint val="65000"/>
                <a:satMod val="300000"/>
              </a:schemeClr>
            </a:gs>
            <a:gs pos="100000">
              <a:schemeClr val="phClr">
                <a:tint val="80000"/>
                <a:satMod val="150000"/>
              </a:schemeClr>
            </a:gs>
          </a:gsLst>
          <a:lin ang="5400000" scaled="0"/>
        </a:gradFill>
        <a:gradFill rotWithShape="1">
          <a:gsLst>
            <a:gs pos="0">
              <a:schemeClr val="phClr">
                <a:shade val="90000"/>
                <a:satMod val="300000"/>
              </a:schemeClr>
            </a:gs>
            <a:gs pos="100000">
              <a:schemeClr val="phClr">
                <a:satMod val="150000"/>
              </a:schemeClr>
            </a:gs>
          </a:gsLst>
          <a:path path="circle">
            <a:fillToRect l="50000" t="100000" r="100000" b="50000"/>
          </a:path>
        </a:gradFill>
      </a:fillStyleLst>
      <a:lnStyleLst>
        <a:ln w="9525" cap="flat" cmpd="sng" algn="ctr">
          <a:solidFill>
            <a:schemeClr val="phClr"/>
          </a:solidFill>
          <a:prstDash val="solid"/>
        </a:ln>
        <a:ln w="13970" cap="flat" cmpd="sng" algn="ctr">
          <a:solidFill>
            <a:schemeClr val="phClr"/>
          </a:solidFill>
          <a:prstDash val="solid"/>
        </a:ln>
        <a:ln w="22225" cap="flat" cmpd="sng" algn="ctr">
          <a:solidFill>
            <a:schemeClr val="phClr"/>
          </a:solidFill>
          <a:prstDash val="solid"/>
        </a:ln>
      </a:lnStyleLst>
      <a:effectStyleLst>
        <a:effectStyle>
          <a:effectLst>
            <a:outerShdw blurRad="50800" dist="25400" dir="5400000" rotWithShape="0">
              <a:srgbClr val="000000">
                <a:alpha val="70000"/>
              </a:srgbClr>
            </a:outerShdw>
          </a:effectLst>
        </a:effectStyle>
        <a:effectStyle>
          <a:effectLst>
            <a:outerShdw blurRad="25400" dist="25400" dir="5400000" rotWithShape="0">
              <a:srgbClr val="000000">
                <a:alpha val="70000"/>
              </a:srgbClr>
            </a:outerShdw>
          </a:effectLst>
          <a:scene3d>
            <a:camera prst="orthographicFront">
              <a:rot lat="0" lon="0" rev="0"/>
            </a:camera>
            <a:lightRig rig="threePt" dir="tl"/>
          </a:scene3d>
          <a:sp3d contourW="15875" prstMaterial="softmetal">
            <a:bevelT w="25400" h="19050" prst="angle"/>
            <a:contourClr>
              <a:schemeClr val="phClr">
                <a:shade val="30000"/>
              </a:schemeClr>
            </a:contourClr>
          </a:sp3d>
        </a:effectStyle>
        <a:effectStyle>
          <a:effectLst>
            <a:outerShdw blurRad="25400" dist="25400" dir="5400000" rotWithShape="0">
              <a:srgbClr val="000000">
                <a:alpha val="40000"/>
              </a:srgbClr>
            </a:outerShdw>
          </a:effectLst>
          <a:scene3d>
            <a:camera prst="orthographicFront">
              <a:rot lat="0" lon="0" rev="0"/>
            </a:camera>
            <a:lightRig rig="threePt" dir="tl"/>
          </a:scene3d>
          <a:sp3d contourW="19050" prstMaterial="metal">
            <a:bevelT w="63500" h="31750" prst="angle"/>
            <a:contourClr>
              <a:schemeClr val="phClr">
                <a:shade val="25000"/>
                <a:satMod val="130000"/>
              </a:schemeClr>
            </a:contourClr>
          </a:sp3d>
        </a:effectStyle>
      </a:effectStyleLst>
      <a:bgFillStyleLst>
        <a:solidFill>
          <a:schemeClr val="phClr"/>
        </a:solidFill>
        <a:gradFill rotWithShape="1">
          <a:gsLst>
            <a:gs pos="0">
              <a:schemeClr val="phClr">
                <a:tint val="67000"/>
                <a:shade val="93000"/>
                <a:satMod val="110000"/>
                <a:lumMod val="90000"/>
              </a:schemeClr>
            </a:gs>
            <a:gs pos="76000">
              <a:schemeClr val="phClr">
                <a:tint val="85000"/>
                <a:shade val="75000"/>
                <a:satMod val="120000"/>
              </a:schemeClr>
            </a:gs>
            <a:gs pos="100000">
              <a:schemeClr val="phClr">
                <a:tint val="86000"/>
                <a:shade val="50000"/>
                <a:satMod val="130000"/>
              </a:schemeClr>
            </a:gs>
          </a:gsLst>
          <a:lin ang="5400000" scaled="0"/>
        </a:gradFill>
        <a:gradFill rotWithShape="1">
          <a:gsLst>
            <a:gs pos="0">
              <a:schemeClr val="phClr">
                <a:tint val="96000"/>
                <a:shade val="35000"/>
                <a:satMod val="146000"/>
                <a:lumMod val="101000"/>
              </a:schemeClr>
            </a:gs>
            <a:gs pos="26000">
              <a:schemeClr val="phClr">
                <a:tint val="96000"/>
                <a:shade val="96000"/>
                <a:satMod val="190000"/>
              </a:schemeClr>
            </a:gs>
            <a:gs pos="100000">
              <a:schemeClr val="phClr">
                <a:tint val="60000"/>
                <a:shade val="90000"/>
                <a:satMod val="220000"/>
                <a:lumMod val="110000"/>
              </a:schemeClr>
            </a:gs>
          </a:gsLst>
          <a:lin ang="5400000" scaled="0"/>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Macro</Template>
  <TotalTime>4978</TotalTime>
  <Words>2249</Words>
  <Application>Microsoft Office PowerPoint</Application>
  <PresentationFormat>On-screen Show (4:3)</PresentationFormat>
  <Paragraphs>265</Paragraphs>
  <Slides>30</Slides>
  <Notes>3</Notes>
  <HiddenSlides>0</HiddenSlides>
  <MMClips>0</MMClips>
  <ScaleCrop>false</ScaleCrop>
  <HeadingPairs>
    <vt:vector size="4" baseType="variant">
      <vt:variant>
        <vt:lpstr>Theme</vt:lpstr>
      </vt:variant>
      <vt:variant>
        <vt:i4>1</vt:i4>
      </vt:variant>
      <vt:variant>
        <vt:lpstr>Slide Titles</vt:lpstr>
      </vt:variant>
      <vt:variant>
        <vt:i4>30</vt:i4>
      </vt:variant>
    </vt:vector>
  </HeadingPairs>
  <TitlesOfParts>
    <vt:vector size="31" baseType="lpstr">
      <vt:lpstr>Macro</vt:lpstr>
      <vt:lpstr> Board of Ethics and Government Accountability Boards and Commissions Training</vt:lpstr>
      <vt:lpstr>What We Do</vt:lpstr>
      <vt:lpstr>What We Do</vt:lpstr>
      <vt:lpstr>Sanctions &amp; Penalties</vt:lpstr>
      <vt:lpstr>Ethics Standards</vt:lpstr>
      <vt:lpstr>Confirmation Act - Section 2(e)  Boards and Commissions </vt:lpstr>
      <vt:lpstr>Confirmation Act - Section 2(e)  Boards and Commissions </vt:lpstr>
      <vt:lpstr>Hatch Act </vt:lpstr>
      <vt:lpstr>Hatch Act</vt:lpstr>
      <vt:lpstr>Test Your Knowledge (Hatch Act)</vt:lpstr>
      <vt:lpstr>Financial Disclosure Filing Requirements for 2(e) Board and Commission Members</vt:lpstr>
      <vt:lpstr>Confirmation Act - Section 2(f)  Boards and Commissions </vt:lpstr>
      <vt:lpstr>Confirmation Act - Section 2(f)  Boards and Commissions </vt:lpstr>
      <vt:lpstr>Test Your Knowledge (Hatch Act) </vt:lpstr>
      <vt:lpstr>All other Boards and Commissions</vt:lpstr>
      <vt:lpstr>Ten Principles of Ethical Conduct</vt:lpstr>
      <vt:lpstr>Ten Principles of Ethical Conduct</vt:lpstr>
      <vt:lpstr> 1. Public office is a public trust </vt:lpstr>
      <vt:lpstr>2. Avoid gifts and payments from interested parties (also called bribery)</vt:lpstr>
      <vt:lpstr> 3. Avoid outside payment for government work </vt:lpstr>
      <vt:lpstr> 4. Avoid financial conflicts of interest </vt:lpstr>
      <vt:lpstr>Financial Conflicts of Interest </vt:lpstr>
      <vt:lpstr> 5. Act impartially </vt:lpstr>
      <vt:lpstr> 6. Safeguard government resources </vt:lpstr>
      <vt:lpstr> 7. Avoid representational conflicts of interest </vt:lpstr>
      <vt:lpstr>Test Your Knowledge</vt:lpstr>
      <vt:lpstr> 8. Safeguard confidential non-public information </vt:lpstr>
      <vt:lpstr>9. Abide by revolving door restrictions </vt:lpstr>
      <vt:lpstr> 10. Disclose waste or illegal conduct by government officials to the appropriate authorities </vt:lpstr>
      <vt:lpstr>Contact Us</vt:lpstr>
    </vt:vector>
  </TitlesOfParts>
  <Company>DC Government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ServUS</dc:creator>
  <cp:lastModifiedBy>Karnofsky, Alan (EOM)</cp:lastModifiedBy>
  <cp:revision>107</cp:revision>
  <cp:lastPrinted>2016-05-17T18:02:48Z</cp:lastPrinted>
  <dcterms:created xsi:type="dcterms:W3CDTF">2013-07-15T16:01:29Z</dcterms:created>
  <dcterms:modified xsi:type="dcterms:W3CDTF">2017-10-26T13:57:00Z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rticulateGUID">
    <vt:lpwstr>1D7267D1-6382-4D07-A5B5-8A0311AA514C</vt:lpwstr>
  </property>
  <property fmtid="{D5CDD505-2E9C-101B-9397-08002B2CF9AE}" pid="3" name="ArticulatePath">
    <vt:lpwstr>Ethics Training - Short (for Bds &amp; Comms) - 4.29.14</vt:lpwstr>
  </property>
</Properties>
</file>